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2" r:id="rId1"/>
  </p:sldMasterIdLst>
  <p:notesMasterIdLst>
    <p:notesMasterId r:id="rId51"/>
  </p:notesMasterIdLst>
  <p:handoutMasterIdLst>
    <p:handoutMasterId r:id="rId52"/>
  </p:handoutMasterIdLst>
  <p:sldIdLst>
    <p:sldId id="256" r:id="rId2"/>
    <p:sldId id="311" r:id="rId3"/>
    <p:sldId id="327" r:id="rId4"/>
    <p:sldId id="326" r:id="rId5"/>
    <p:sldId id="333" r:id="rId6"/>
    <p:sldId id="328" r:id="rId7"/>
    <p:sldId id="330" r:id="rId8"/>
    <p:sldId id="331" r:id="rId9"/>
    <p:sldId id="332" r:id="rId10"/>
    <p:sldId id="329" r:id="rId11"/>
    <p:sldId id="334" r:id="rId12"/>
    <p:sldId id="325" r:id="rId13"/>
    <p:sldId id="321" r:id="rId14"/>
    <p:sldId id="322" r:id="rId15"/>
    <p:sldId id="323" r:id="rId16"/>
    <p:sldId id="324" r:id="rId17"/>
    <p:sldId id="320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40" r:id="rId27"/>
    <p:sldId id="342" r:id="rId28"/>
    <p:sldId id="343" r:id="rId29"/>
    <p:sldId id="344" r:id="rId30"/>
    <p:sldId id="341" r:id="rId31"/>
    <p:sldId id="345" r:id="rId32"/>
    <p:sldId id="346" r:id="rId33"/>
    <p:sldId id="335" r:id="rId34"/>
    <p:sldId id="337" r:id="rId35"/>
    <p:sldId id="338" r:id="rId36"/>
    <p:sldId id="336" r:id="rId37"/>
    <p:sldId id="339" r:id="rId38"/>
    <p:sldId id="347" r:id="rId39"/>
    <p:sldId id="354" r:id="rId40"/>
    <p:sldId id="355" r:id="rId41"/>
    <p:sldId id="356" r:id="rId42"/>
    <p:sldId id="357" r:id="rId43"/>
    <p:sldId id="358" r:id="rId44"/>
    <p:sldId id="348" r:id="rId45"/>
    <p:sldId id="349" r:id="rId46"/>
    <p:sldId id="350" r:id="rId47"/>
    <p:sldId id="351" r:id="rId48"/>
    <p:sldId id="352" r:id="rId49"/>
    <p:sldId id="353" r:id="rId50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162F2B2-5613-4296-B6CF-FF8B4ADFE208}">
          <p14:sldIdLst>
            <p14:sldId id="256"/>
          </p14:sldIdLst>
        </p14:section>
        <p14:section name="Rozdání 1" id="{99F583E3-A231-4749-8890-086C641E5E78}">
          <p14:sldIdLst>
            <p14:sldId id="311"/>
            <p14:sldId id="327"/>
            <p14:sldId id="326"/>
            <p14:sldId id="333"/>
          </p14:sldIdLst>
        </p14:section>
        <p14:section name="Rozdání 2" id="{72039C33-B7D3-4401-8ED4-BADC012DDA5F}">
          <p14:sldIdLst>
            <p14:sldId id="328"/>
            <p14:sldId id="330"/>
            <p14:sldId id="331"/>
            <p14:sldId id="332"/>
            <p14:sldId id="329"/>
            <p14:sldId id="334"/>
          </p14:sldIdLst>
        </p14:section>
        <p14:section name="Rozdání 3" id="{BE17DE95-C295-4E47-968C-3F478F5B6B92}">
          <p14:sldIdLst>
            <p14:sldId id="325"/>
            <p14:sldId id="321"/>
            <p14:sldId id="322"/>
            <p14:sldId id="323"/>
            <p14:sldId id="324"/>
          </p14:sldIdLst>
        </p14:section>
        <p14:section name="Rozdání 4" id="{564AE56C-47EA-48F1-82A2-4E651A35EA7C}">
          <p14:sldIdLst>
            <p14:sldId id="320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</p14:sldIdLst>
        </p14:section>
        <p14:section name="Rozdání 5" id="{68A88C32-2D9D-4D36-BB23-43876A8DAF07}">
          <p14:sldIdLst>
            <p14:sldId id="340"/>
            <p14:sldId id="342"/>
            <p14:sldId id="343"/>
            <p14:sldId id="344"/>
            <p14:sldId id="341"/>
            <p14:sldId id="345"/>
            <p14:sldId id="346"/>
          </p14:sldIdLst>
        </p14:section>
        <p14:section name="Rozdání 6" id="{C43125AF-9582-4516-A659-31F583F6938D}">
          <p14:sldIdLst>
            <p14:sldId id="335"/>
            <p14:sldId id="337"/>
            <p14:sldId id="338"/>
            <p14:sldId id="336"/>
            <p14:sldId id="339"/>
          </p14:sldIdLst>
        </p14:section>
        <p14:section name="Rozdání 7" id="{65B915AB-C5F3-4173-A69C-E8AADB01B0AA}">
          <p14:sldIdLst>
            <p14:sldId id="347"/>
            <p14:sldId id="354"/>
            <p14:sldId id="355"/>
            <p14:sldId id="356"/>
            <p14:sldId id="357"/>
            <p14:sldId id="358"/>
          </p14:sldIdLst>
        </p14:section>
        <p14:section name="Rozdání 8" id="{3FBE3868-0977-4A4C-9D95-DF96B894871E}">
          <p14:sldIdLst>
            <p14:sldId id="348"/>
            <p14:sldId id="349"/>
            <p14:sldId id="350"/>
            <p14:sldId id="351"/>
            <p14:sldId id="352"/>
            <p14:sldId id="35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>
        <p:scale>
          <a:sx n="114" d="100"/>
          <a:sy n="114" d="100"/>
        </p:scale>
        <p:origin x="-156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594" y="1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FD582-E71F-4F25-8527-41C72B0AB69E}" type="datetimeFigureOut">
              <a:rPr lang="cs-CZ" smtClean="0"/>
              <a:t>23.4.2019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79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594" y="6456379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EED1D-6787-4FC2-9E47-E60D21679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871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CB2BC-B919-474A-8E06-423CECE69E48}" type="datetimeFigureOut">
              <a:rPr lang="cs-CZ" smtClean="0"/>
              <a:t>23.4.2019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B9CAF-6AAA-41F3-BD44-D60FD2136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4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3BE0-A3CE-47FA-8CB3-4107DCBF293C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7076"/>
            <a:ext cx="3859795" cy="228660"/>
          </a:xfrm>
        </p:spPr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50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23.4.2019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01115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6913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06129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56616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23.4.2019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80528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23.4.2019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77740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6A-77DF-4A96-9469-B934CA883A90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845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6EF48-4BEA-4C88-B576-2A4914F103CA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6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2925" y="99230"/>
            <a:ext cx="1673506" cy="153811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err="1" smtClean="0"/>
              <a:t>Strip</a:t>
            </a:r>
            <a:r>
              <a:rPr lang="cs-CZ" dirty="0" smtClean="0"/>
              <a:t> and </a:t>
            </a:r>
            <a:r>
              <a:rPr lang="cs-CZ" dirty="0" err="1" smtClean="0"/>
              <a:t>endplay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605" y="124220"/>
            <a:ext cx="3859795" cy="228660"/>
          </a:xfrm>
        </p:spPr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6672"/>
            <a:ext cx="1325005" cy="54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59850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F06F-76D0-40EA-98AB-4739050DD558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57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606-F535-43E0-99D8-20B1B7BAA47A}" type="datetime1">
              <a:rPr lang="cs-CZ" smtClean="0"/>
              <a:t>23.4.2019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0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7B28-4312-4D02-BAF5-0201810C376E}" type="datetime1">
              <a:rPr lang="cs-CZ" smtClean="0"/>
              <a:t>23.4.2019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53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51448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B11-7F0C-4F08-BBBD-E0D1193CDB2F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76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C47D-FA1D-47A2-A836-D632D77539F2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63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1298-26D8-4525-ABF1-535358D92CF1}" type="datetime1">
              <a:rPr lang="cs-CZ" smtClean="0"/>
              <a:t>23.4.2019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0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53CCA85-883E-4A7E-AA3D-06BAD2C9A320}" type="datetime1">
              <a:rPr lang="cs-CZ" smtClean="0"/>
              <a:t>23.4.2019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7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118" r:id="rId16"/>
    <p:sldLayoutId id="214748411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rton's_fork_cou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632848" cy="1470025"/>
          </a:xfrm>
        </p:spPr>
        <p:txBody>
          <a:bodyPr/>
          <a:lstStyle/>
          <a:p>
            <a:pPr algn="ctr"/>
            <a:r>
              <a:rPr lang="cs-CZ" sz="5400" dirty="0" err="1" smtClean="0"/>
              <a:t>Sehrávkové</a:t>
            </a:r>
            <a:r>
              <a:rPr lang="cs-CZ" sz="5400" dirty="0" smtClean="0"/>
              <a:t> problémy 2.část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1</a:t>
            </a:fld>
            <a:endParaRPr lang="cs-CZ"/>
          </a:p>
        </p:txBody>
      </p:sp>
      <p:sp>
        <p:nvSpPr>
          <p:cNvPr id="6" name="AutoShape 2" descr="Výsledek obrázku pro card symbols"/>
          <p:cNvSpPr>
            <a:spLocks noChangeAspect="1" noChangeArrowheads="1"/>
          </p:cNvSpPr>
          <p:nvPr/>
        </p:nvSpPr>
        <p:spPr bwMode="auto">
          <a:xfrm>
            <a:off x="155575" y="-1608138"/>
            <a:ext cx="42005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45" r="4000" b="23164"/>
          <a:stretch/>
        </p:blipFill>
        <p:spPr bwMode="auto">
          <a:xfrm>
            <a:off x="3073776" y="4660442"/>
            <a:ext cx="2996448" cy="124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372" y="1011185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J 10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6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Q 6 5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K 7 6				 9 8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Q 7 4 3			 9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J 10 9				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Q 9 8				 7 6 5 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K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8 7 </a:t>
            </a:r>
            <a:r>
              <a:rPr lang="cs-CZ" sz="1800" dirty="0">
                <a:sym typeface="Symbol"/>
              </a:rPr>
              <a:t>			</a:t>
            </a:r>
            <a:r>
              <a:rPr lang="cs-CZ" sz="1800" dirty="0" smtClean="0">
                <a:sym typeface="Symbol"/>
              </a:rPr>
              <a:t>Závazek: 6 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J 10 			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J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73351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79912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1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11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259632" y="2132856"/>
            <a:ext cx="6711654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mortem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V rozdání je nutno si včas uvědomit problém zablokování barvy</a:t>
            </a:r>
            <a:endParaRPr lang="cs-CZ" dirty="0"/>
          </a:p>
          <a:p>
            <a:r>
              <a:rPr lang="cs-CZ" dirty="0" smtClean="0"/>
              <a:t>Řešení je někdy dost „efektní“, ale nakonec i efektivní</a:t>
            </a:r>
          </a:p>
          <a:p>
            <a:r>
              <a:rPr lang="cs-CZ" dirty="0" smtClean="0"/>
              <a:t>Nezkušení obránci vám pravděpodobně situaci ulehčí a vezmou pikovou dámu, čímž bude váš problém zablokované kárové barvy rovnou vyřešen.</a:t>
            </a:r>
          </a:p>
        </p:txBody>
      </p:sp>
      <p:sp>
        <p:nvSpPr>
          <p:cNvPr id="7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9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 K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5 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6 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4 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K Q J 10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Q J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J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Závazek 4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♥</a:t>
            </a:r>
            <a:r>
              <a:rPr lang="cs-CZ" sz="1800" dirty="0" smtClean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 smtClean="0">
                <a:sym typeface="Symbol"/>
              </a:rPr>
              <a:t>Výnos: </a:t>
            </a:r>
            <a:r>
              <a:rPr lang="cs-CZ" sz="1800" dirty="0" smtClean="0">
                <a:sym typeface="Symbol" panose="05050102010706020507" pitchFamily="18" charset="2"/>
              </a:rPr>
              <a:t></a:t>
            </a:r>
            <a:r>
              <a:rPr lang="cs-CZ" sz="1800" dirty="0" smtClean="0">
                <a:sym typeface="Symbol"/>
              </a:rPr>
              <a:t>A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Obránce na W stahuje A </a:t>
            </a:r>
            <a:r>
              <a:rPr lang="cs-CZ" sz="1800" dirty="0" err="1" smtClean="0"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K kárového, E přidává 7 a 8 (pozitivní marka), následně W hraje desítku károvou, kterou E </a:t>
            </a:r>
            <a:r>
              <a:rPr lang="cs-CZ" sz="1800" dirty="0" err="1" smtClean="0">
                <a:sym typeface="Symbol"/>
              </a:rPr>
              <a:t>snapuje</a:t>
            </a:r>
            <a:r>
              <a:rPr lang="cs-CZ" sz="1800" dirty="0" smtClean="0">
                <a:sym typeface="Symbol"/>
              </a:rPr>
              <a:t> a vynáší krále trefového k esu na stole</a:t>
            </a:r>
            <a:endParaRPr lang="cs-CZ" sz="1800" dirty="0" smtClean="0"/>
          </a:p>
          <a:p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30806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321297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6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 K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5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6 5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4 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K Q J 10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J 6</a:t>
            </a:r>
            <a:r>
              <a:rPr lang="cs-CZ" sz="1800" dirty="0">
                <a:sym typeface="Symbol"/>
              </a:rPr>
              <a:t>				Závazek 4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♥</a:t>
            </a:r>
            <a:r>
              <a:rPr lang="cs-CZ" sz="1800" dirty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J </a:t>
            </a:r>
            <a:r>
              <a:rPr lang="cs-CZ" sz="1800" dirty="0">
                <a:solidFill>
                  <a:srgbClr val="FFFF00"/>
                </a:solidFill>
                <a:sym typeface="Symbol"/>
              </a:rPr>
              <a:t>2</a:t>
            </a:r>
            <a:r>
              <a:rPr lang="cs-CZ" sz="1800" dirty="0">
                <a:sym typeface="Symbol"/>
              </a:rPr>
              <a:t> 				Výnos: </a:t>
            </a:r>
            <a:r>
              <a:rPr lang="cs-CZ" sz="1800" dirty="0">
                <a:sym typeface="Symbol" panose="05050102010706020507" pitchFamily="18" charset="2"/>
              </a:rPr>
              <a:t></a:t>
            </a:r>
            <a:r>
              <a:rPr lang="cs-CZ" sz="1800" dirty="0">
                <a:sym typeface="Symbol"/>
              </a:rPr>
              <a:t>A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Obrana již získala tři zdvihy a máte ještě potenciální ztrátový zdvih v </a:t>
            </a:r>
            <a:r>
              <a:rPr lang="cs-CZ" sz="1800" dirty="0" err="1" smtClean="0">
                <a:sym typeface="Symbol"/>
              </a:rPr>
              <a:t>trefech</a:t>
            </a: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Vypadá to, že jedinou šancí na splnění je </a:t>
            </a:r>
            <a:r>
              <a:rPr lang="cs-CZ" sz="1800" dirty="0" err="1" smtClean="0">
                <a:sym typeface="Symbol"/>
              </a:rPr>
              <a:t>skvíz</a:t>
            </a:r>
            <a:r>
              <a:rPr lang="cs-CZ" sz="1800" dirty="0" smtClean="0">
                <a:sym typeface="Symbol"/>
              </a:rPr>
              <a:t>, zkuste vymyslet podmínky </a:t>
            </a:r>
            <a:r>
              <a:rPr lang="cs-CZ" sz="1800" dirty="0" err="1" smtClean="0">
                <a:sym typeface="Symbol"/>
              </a:rPr>
              <a:t>skvízu</a:t>
            </a:r>
            <a:r>
              <a:rPr lang="cs-CZ" sz="1800" dirty="0" smtClean="0">
                <a:sym typeface="Symbol"/>
              </a:rPr>
              <a:t>…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30806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321297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2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 K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5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6 5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4 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K Q J 10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J 6</a:t>
            </a:r>
            <a:r>
              <a:rPr lang="cs-CZ" sz="1800" dirty="0">
                <a:sym typeface="Symbol"/>
              </a:rPr>
              <a:t>				Závazek 4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♥</a:t>
            </a:r>
            <a:r>
              <a:rPr lang="cs-CZ" sz="1800" dirty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J </a:t>
            </a:r>
            <a:r>
              <a:rPr lang="cs-CZ" sz="1800" dirty="0">
                <a:solidFill>
                  <a:srgbClr val="FFFF00"/>
                </a:solidFill>
                <a:sym typeface="Symbol"/>
              </a:rPr>
              <a:t>2</a:t>
            </a:r>
            <a:r>
              <a:rPr lang="cs-CZ" sz="1800" dirty="0">
                <a:sym typeface="Symbol"/>
              </a:rPr>
              <a:t> 				Výnos: </a:t>
            </a:r>
            <a:r>
              <a:rPr lang="cs-CZ" sz="1800" dirty="0">
                <a:sym typeface="Symbol" panose="05050102010706020507" pitchFamily="18" charset="2"/>
              </a:rPr>
              <a:t></a:t>
            </a:r>
            <a:r>
              <a:rPr lang="cs-CZ" sz="1800" dirty="0">
                <a:sym typeface="Symbol"/>
              </a:rPr>
              <a:t>A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W drží poslední káro, pětka kárová je hrozbou proti W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Z výnosu králem trefovým to vypadá, že kluk trefový je hrozbou proti 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Zdá se, že by mohl vyjít dvojitý </a:t>
            </a:r>
            <a:r>
              <a:rPr lang="cs-CZ" sz="1800" dirty="0" err="1" smtClean="0">
                <a:sym typeface="Symbol"/>
              </a:rPr>
              <a:t>skvíz</a:t>
            </a:r>
            <a:r>
              <a:rPr lang="cs-CZ" sz="1800" dirty="0" smtClean="0">
                <a:sym typeface="Symbol"/>
              </a:rPr>
              <a:t> s </a:t>
            </a:r>
            <a:r>
              <a:rPr lang="cs-CZ" sz="1800" dirty="0" err="1" smtClean="0">
                <a:sym typeface="Symbol"/>
              </a:rPr>
              <a:t>pivotní</a:t>
            </a:r>
            <a:r>
              <a:rPr lang="cs-CZ" sz="1800" dirty="0" smtClean="0">
                <a:sym typeface="Symbol"/>
              </a:rPr>
              <a:t> barvou pikovou jako hrozbou proti oběma obráncům.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30806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321297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 K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5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6 5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Q 8 7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</a:t>
            </a:r>
            <a:r>
              <a:rPr lang="cs-CZ" sz="1800" dirty="0" smtClean="0">
                <a:sym typeface="Symbol"/>
              </a:rPr>
              <a:t>			 J 10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	 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7 6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K 10</a:t>
            </a:r>
            <a:r>
              <a:rPr lang="cs-CZ" sz="1800" dirty="0" smtClean="0">
                <a:sym typeface="Symbol"/>
              </a:rPr>
              <a:t> 9 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8 7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9 8 7</a:t>
            </a:r>
            <a:r>
              <a:rPr lang="cs-CZ" sz="1800" dirty="0" smtClean="0">
                <a:sym typeface="Symbol"/>
              </a:rPr>
              <a:t>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Q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4 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K Q J 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J 6</a:t>
            </a:r>
            <a:r>
              <a:rPr lang="cs-CZ" sz="1800" dirty="0">
                <a:sym typeface="Symbol"/>
              </a:rPr>
              <a:t>				Závazek 4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♥</a:t>
            </a:r>
            <a:r>
              <a:rPr lang="cs-CZ" sz="1800" dirty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J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2</a:t>
            </a:r>
            <a:r>
              <a:rPr lang="cs-CZ" sz="1800" dirty="0">
                <a:sym typeface="Symbol"/>
              </a:rPr>
              <a:t> 				Výnos: </a:t>
            </a:r>
            <a:r>
              <a:rPr lang="cs-CZ" sz="1800" dirty="0">
                <a:sym typeface="Symbol" panose="05050102010706020507" pitchFamily="18" charset="2"/>
              </a:rPr>
              <a:t></a:t>
            </a:r>
            <a:r>
              <a:rPr lang="cs-CZ" sz="1800" dirty="0">
                <a:sym typeface="Symbol"/>
              </a:rPr>
              <a:t>A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Odehrajte všechny trumfy – viz </a:t>
            </a:r>
            <a:r>
              <a:rPr lang="cs-CZ" sz="1800" dirty="0" err="1" smtClean="0">
                <a:sym typeface="Symbol"/>
              </a:rPr>
              <a:t>čtyřkartová</a:t>
            </a:r>
            <a:r>
              <a:rPr lang="cs-CZ" sz="1800" dirty="0" smtClean="0">
                <a:sym typeface="Symbol"/>
              </a:rPr>
              <a:t> koncovka nahoře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Na srdcovou devítku bude W muset odhodit pik, jinak byste udělal zdvih na károvou pětku na stole – HH ze stolu odhodí káro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Nyní je ve </a:t>
            </a:r>
            <a:r>
              <a:rPr lang="cs-CZ" sz="1800" dirty="0" err="1" smtClean="0">
                <a:sym typeface="Symbol"/>
              </a:rPr>
              <a:t>skvízu</a:t>
            </a:r>
            <a:r>
              <a:rPr lang="cs-CZ" sz="1800" dirty="0" smtClean="0">
                <a:sym typeface="Symbol"/>
              </a:rPr>
              <a:t> E, musí držet trefovou dámu a odhodí-li také pik, dohrajete na piky stolu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30806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321297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4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16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259632" y="2132856"/>
            <a:ext cx="6711654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mortem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Většina </a:t>
            </a:r>
            <a:r>
              <a:rPr lang="cs-CZ" dirty="0" err="1" smtClean="0"/>
              <a:t>skvízů</a:t>
            </a:r>
            <a:r>
              <a:rPr lang="cs-CZ" dirty="0" smtClean="0"/>
              <a:t> funguje „automaticky“, stačí si uvědomit, že jsou splněny podmínky pro </a:t>
            </a:r>
            <a:r>
              <a:rPr lang="cs-CZ" dirty="0" err="1" smtClean="0"/>
              <a:t>skvíz</a:t>
            </a:r>
            <a:r>
              <a:rPr lang="cs-CZ" dirty="0" smtClean="0"/>
              <a:t> a stáhnout vysoké karty</a:t>
            </a:r>
          </a:p>
          <a:p>
            <a:r>
              <a:rPr lang="cs-CZ" dirty="0" smtClean="0"/>
              <a:t>V tomto rozdání bylo vše „jak na talíři“ – bylo jasné, kdo drží kterou barvu a také to, že jiná šance než </a:t>
            </a:r>
            <a:r>
              <a:rPr lang="cs-CZ" dirty="0" err="1" smtClean="0"/>
              <a:t>skvíz</a:t>
            </a:r>
            <a:r>
              <a:rPr lang="cs-CZ" dirty="0" smtClean="0"/>
              <a:t> neexistuje.</a:t>
            </a:r>
            <a:endParaRPr lang="cs-CZ" dirty="0"/>
          </a:p>
        </p:txBody>
      </p:sp>
      <p:sp>
        <p:nvSpPr>
          <p:cNvPr id="7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5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9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8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8 7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6 5 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Závazek 4(S)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Výnos: A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Obránce na W postupně stahuje AKQ trefové (na třetí tref E shazuje trojku srdcovou) a následně vynáší kluka trefového (E shazuje další srdce)</a:t>
            </a:r>
            <a:endParaRPr lang="cs-CZ" sz="1800" dirty="0" smtClean="0"/>
          </a:p>
          <a:p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98501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347864" y="299695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8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9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8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8 7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>
                <a:sym typeface="Symbol"/>
              </a:rPr>
              <a:t>J 2				Závazek 4(S)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6 5 </a:t>
            </a:r>
            <a:r>
              <a:rPr lang="cs-CZ" sz="1800" dirty="0">
                <a:sym typeface="Symbol"/>
              </a:rPr>
              <a:t>4 				Výnos: A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r>
              <a:rPr lang="cs-CZ" sz="1800" dirty="0" smtClean="0"/>
              <a:t>Čtvrté kolo </a:t>
            </a:r>
            <a:r>
              <a:rPr lang="cs-CZ" sz="1800" dirty="0" err="1" smtClean="0"/>
              <a:t>trefů</a:t>
            </a:r>
            <a:r>
              <a:rPr lang="cs-CZ" sz="1800" dirty="0" smtClean="0"/>
              <a:t> </a:t>
            </a:r>
            <a:r>
              <a:rPr lang="cs-CZ" sz="1800" dirty="0" err="1" smtClean="0"/>
              <a:t>snapujete</a:t>
            </a:r>
            <a:r>
              <a:rPr lang="cs-CZ" sz="1800" dirty="0" smtClean="0"/>
              <a:t> a hrajete eso pikové – od W padá dáma</a:t>
            </a:r>
          </a:p>
          <a:p>
            <a:r>
              <a:rPr lang="cs-CZ" sz="1800" dirty="0" smtClean="0">
                <a:solidFill>
                  <a:srgbClr val="FFFF00"/>
                </a:solidFill>
              </a:rPr>
              <a:t>Jak budete hrát dále?</a:t>
            </a:r>
            <a:endParaRPr lang="cs-CZ" sz="1800" dirty="0">
              <a:solidFill>
                <a:srgbClr val="FFFF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00705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347864" y="299695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9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8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8 7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>
                <a:sym typeface="Symbol"/>
              </a:rPr>
              <a:t>J 2				Závazek 4(S)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6 5 </a:t>
            </a:r>
            <a:r>
              <a:rPr lang="cs-CZ" sz="1800" dirty="0">
                <a:sym typeface="Symbol"/>
              </a:rPr>
              <a:t>4 				Výnos: A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r>
              <a:rPr lang="cs-CZ" sz="1800" dirty="0" smtClean="0"/>
              <a:t>Kromě tří již odevzdaných trefových zdvihů máte ještě jeden potenciální ztrátový zdvih v kárech</a:t>
            </a:r>
          </a:p>
          <a:p>
            <a:r>
              <a:rPr lang="cs-CZ" sz="1800" dirty="0" smtClean="0"/>
              <a:t>Jednou z možností je zkusit zahrát </a:t>
            </a:r>
            <a:r>
              <a:rPr lang="cs-CZ" sz="1800" dirty="0" err="1" smtClean="0"/>
              <a:t>impas</a:t>
            </a:r>
            <a:r>
              <a:rPr lang="cs-CZ" sz="1800" dirty="0" smtClean="0"/>
              <a:t> kárový nebo srdcový </a:t>
            </a:r>
          </a:p>
          <a:p>
            <a:r>
              <a:rPr lang="cs-CZ" sz="1800" dirty="0" smtClean="0">
                <a:solidFill>
                  <a:srgbClr val="FFFF00"/>
                </a:solidFill>
              </a:rPr>
              <a:t>Vidíte lepší variantu sehrávky ?</a:t>
            </a:r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193986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347864" y="299695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5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Q J 10 9 6 5 4 3 	 A K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A J 6				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K 4				 Q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-					 A 8 7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Závazek 6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♠</a:t>
            </a:r>
            <a:r>
              <a:rPr lang="cs-CZ" sz="1800" dirty="0" smtClean="0">
                <a:sym typeface="Symbol"/>
              </a:rPr>
              <a:t> (W)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 smtClean="0">
                <a:sym typeface="Symbol"/>
              </a:rPr>
              <a:t>Výnos: </a:t>
            </a:r>
            <a:r>
              <a:rPr lang="cs-CZ" sz="1800" dirty="0" smtClean="0">
                <a:sym typeface="Symbol" panose="05050102010706020507" pitchFamily="18" charset="2"/>
              </a:rPr>
              <a:t></a:t>
            </a:r>
            <a:r>
              <a:rPr lang="cs-CZ" sz="1800" dirty="0" smtClean="0">
                <a:sym typeface="Symbol"/>
              </a:rPr>
              <a:t>K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073835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dbl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5♠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6♠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278092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6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9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8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8 7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>
                <a:sym typeface="Symbol"/>
              </a:rPr>
              <a:t>J 2				Závazek 4(S)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6 5 </a:t>
            </a:r>
            <a:r>
              <a:rPr lang="cs-CZ" sz="1800" dirty="0">
                <a:sym typeface="Symbol"/>
              </a:rPr>
              <a:t>4 				Výnos: A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W ukázal deset bodů v </a:t>
            </a:r>
            <a:r>
              <a:rPr lang="cs-CZ" sz="1800" dirty="0" err="1" smtClean="0">
                <a:sym typeface="Symbol"/>
              </a:rPr>
              <a:t>trefech</a:t>
            </a:r>
            <a:r>
              <a:rPr lang="cs-CZ" sz="1800" dirty="0" smtClean="0">
                <a:sym typeface="Symbol"/>
              </a:rPr>
              <a:t> a jako Dealer pasoval, nemůže tedy mít ani jedno z chybějících červených králů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olidFill>
                  <a:srgbClr val="FFFF00"/>
                </a:solidFill>
                <a:sym typeface="Symbol"/>
              </a:rPr>
              <a:t>Jak tedy budete hrát, pokud si uvědomíte tuto informaci?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555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347864" y="299695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5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9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8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8 7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>
                <a:sym typeface="Symbol"/>
              </a:rPr>
              <a:t>J 2				Závazek 4(S)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6 5 </a:t>
            </a:r>
            <a:r>
              <a:rPr lang="cs-CZ" sz="1800" dirty="0">
                <a:sym typeface="Symbol"/>
              </a:rPr>
              <a:t>4 				Výnos: A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Jedinou šancí je </a:t>
            </a:r>
            <a:r>
              <a:rPr lang="cs-CZ" sz="1800" dirty="0" err="1" smtClean="0">
                <a:sym typeface="Symbol"/>
              </a:rPr>
              <a:t>skvíz</a:t>
            </a:r>
            <a:r>
              <a:rPr lang="cs-CZ" sz="1800" dirty="0" smtClean="0">
                <a:sym typeface="Symbol"/>
              </a:rPr>
              <a:t> v červených barvách proti 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Ověřte si pravidlo BLUE pro </a:t>
            </a:r>
            <a:r>
              <a:rPr lang="cs-CZ" sz="1800" dirty="0" err="1" smtClean="0">
                <a:sym typeface="Symbol"/>
              </a:rPr>
              <a:t>skvíz</a:t>
            </a:r>
            <a:r>
              <a:rPr lang="cs-CZ" sz="1800" dirty="0" smtClean="0">
                <a:sym typeface="Symbol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B je splněno – obě hrozby zadržuje E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L je splněno – máte zarovnaný počet ztrátových zdvihů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U je splněno – srdcová dáma je sice před obráncem, ale kárový kluk je za obráncem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198558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9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8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8 7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>
                <a:sym typeface="Symbol"/>
              </a:rPr>
              <a:t>J 2				Závazek 4(S)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6 5 </a:t>
            </a:r>
            <a:r>
              <a:rPr lang="cs-CZ" sz="1800" dirty="0">
                <a:sym typeface="Symbol"/>
              </a:rPr>
              <a:t>4 				Výnos: A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Drobný problém může nastat se vstupy (E) – na stůl máte vstup srdcovým esem, do ruky ale dodatečný vstup nemáte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Abyste si nezablokoval kára, je potřeba nejprve odblokovat eso kárové ze stolu – </a:t>
            </a:r>
            <a:r>
              <a:rPr lang="cs-CZ" sz="1800" dirty="0" err="1" smtClean="0">
                <a:sym typeface="Symbol"/>
              </a:rPr>
              <a:t>Vienna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err="1" smtClean="0">
                <a:sym typeface="Symbol"/>
              </a:rPr>
              <a:t>Coup</a:t>
            </a:r>
            <a:r>
              <a:rPr lang="cs-CZ" sz="1800" dirty="0" smtClean="0">
                <a:sym typeface="Symbol"/>
              </a:rPr>
              <a:t> – to musíte udělat před </a:t>
            </a:r>
            <a:r>
              <a:rPr lang="cs-CZ" sz="1800" dirty="0" err="1" smtClean="0">
                <a:sym typeface="Symbol"/>
              </a:rPr>
              <a:t>dotrumfováním</a:t>
            </a:r>
            <a:r>
              <a:rPr lang="cs-CZ" sz="1800" dirty="0" smtClean="0">
                <a:sym typeface="Symbol"/>
              </a:rPr>
              <a:t>, abyste měl vstup zpátky do ruky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95184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9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8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 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8 7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>
                <a:sym typeface="Symbol"/>
              </a:rPr>
              <a:t>J 2				Závazek 4(S)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6 5 </a:t>
            </a:r>
            <a:r>
              <a:rPr lang="cs-CZ" sz="1800" dirty="0">
                <a:sym typeface="Symbol"/>
              </a:rPr>
              <a:t>4 				Výnos: </a:t>
            </a:r>
            <a:r>
              <a:rPr lang="cs-CZ" sz="1800" dirty="0" smtClean="0">
                <a:sym typeface="Symbol"/>
              </a:rPr>
              <a:t>A</a:t>
            </a: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Po esu pikovém zahrajte káro k esu a zpátky se vraťte trumfem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err="1" smtClean="0">
                <a:sym typeface="Symbol"/>
              </a:rPr>
              <a:t>Dotrumfujte</a:t>
            </a:r>
            <a:r>
              <a:rPr lang="cs-CZ" sz="1800" dirty="0" smtClean="0">
                <a:sym typeface="Symbol"/>
              </a:rPr>
              <a:t> a odehrajte zbytek trumfů do této koncovky – viz následující snímek</a:t>
            </a: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033520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90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Q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10 9 8 7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			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10 9 2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10 7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</a:t>
            </a:r>
            <a:r>
              <a:rPr lang="cs-CZ" sz="1800" dirty="0" smtClean="0">
                <a:sym typeface="Symbol"/>
              </a:rPr>
              <a:t> 			 K J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8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7 6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5 4</a:t>
            </a:r>
            <a:r>
              <a:rPr lang="cs-CZ" sz="1800" dirty="0" smtClean="0">
                <a:sym typeface="Symbol"/>
              </a:rPr>
              <a:t> 			 K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K Q	J</a:t>
            </a:r>
            <a:r>
              <a:rPr lang="cs-CZ" sz="1800" dirty="0" smtClean="0">
                <a:sym typeface="Symbol"/>
              </a:rPr>
              <a:t>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K J 8 7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6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>
                <a:sym typeface="Symbol"/>
              </a:rPr>
              <a:t>J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2</a:t>
            </a:r>
            <a:r>
              <a:rPr lang="cs-CZ" sz="1800" dirty="0">
                <a:sym typeface="Symbol"/>
              </a:rPr>
              <a:t>				Závazek 4(S)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6 5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4 </a:t>
            </a:r>
            <a:r>
              <a:rPr lang="cs-CZ" sz="1800" dirty="0">
                <a:sym typeface="Symbol"/>
              </a:rPr>
              <a:t>				Výnos: </a:t>
            </a:r>
            <a:r>
              <a:rPr lang="cs-CZ" sz="1800" dirty="0" smtClean="0">
                <a:sym typeface="Symbol"/>
              </a:rPr>
              <a:t>A</a:t>
            </a: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Na pikovou trojku (</a:t>
            </a:r>
            <a:r>
              <a:rPr lang="cs-CZ" sz="1800" dirty="0" err="1" smtClean="0">
                <a:sym typeface="Symbol"/>
              </a:rPr>
              <a:t>skvízová</a:t>
            </a:r>
            <a:r>
              <a:rPr lang="cs-CZ" sz="1800" dirty="0" smtClean="0">
                <a:sym typeface="Symbol"/>
              </a:rPr>
              <a:t> karta) odhazuje W libovolnou kartu, ze stolu odhazujete dámu károvou a E je v </a:t>
            </a:r>
            <a:r>
              <a:rPr lang="cs-CZ" sz="1800" dirty="0" err="1" smtClean="0">
                <a:sym typeface="Symbol"/>
              </a:rPr>
              <a:t>skvízu</a:t>
            </a:r>
            <a:endParaRPr lang="cs-CZ" sz="1800" dirty="0" smtClean="0">
              <a:sym typeface="Symbol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sym typeface="Symbol"/>
              </a:rPr>
              <a:t>Musí odhodit buď krále kárového, pak uděláte kluka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sym typeface="Symbol"/>
              </a:rPr>
              <a:t>Nebo si </a:t>
            </a:r>
            <a:r>
              <a:rPr lang="cs-CZ" sz="1600" dirty="0" err="1" smtClean="0">
                <a:sym typeface="Symbol"/>
              </a:rPr>
              <a:t>osinglovat</a:t>
            </a:r>
            <a:r>
              <a:rPr lang="cs-CZ" sz="1600" dirty="0" smtClean="0">
                <a:sym typeface="Symbol"/>
              </a:rPr>
              <a:t> krále srdcového, pak uděláte poslední dva srdcové zdvihy na stole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822504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8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25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259632" y="2132856"/>
            <a:ext cx="6711654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mortem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Při plánování sehrávky nezapomeňte vzít v úvahu informace z dražby</a:t>
            </a:r>
          </a:p>
          <a:p>
            <a:r>
              <a:rPr lang="cs-CZ" dirty="0" smtClean="0"/>
              <a:t>Při plánování </a:t>
            </a:r>
            <a:r>
              <a:rPr lang="cs-CZ" dirty="0" err="1" smtClean="0"/>
              <a:t>skvízu</a:t>
            </a:r>
            <a:r>
              <a:rPr lang="cs-CZ" dirty="0" smtClean="0"/>
              <a:t> nezapomeňte zkontrolovat pravidla BLUE</a:t>
            </a:r>
          </a:p>
          <a:p>
            <a:r>
              <a:rPr lang="cs-CZ" dirty="0" smtClean="0"/>
              <a:t>Abyste si nezablokoval jednu ze </a:t>
            </a:r>
            <a:r>
              <a:rPr lang="cs-CZ" dirty="0" err="1" smtClean="0"/>
              <a:t>skvízových</a:t>
            </a:r>
            <a:r>
              <a:rPr lang="cs-CZ" dirty="0" smtClean="0"/>
              <a:t> barev, budete někdy muset použít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  <a:r>
              <a:rPr lang="cs-CZ" dirty="0" err="1" smtClean="0"/>
              <a:t>Coup</a:t>
            </a:r>
            <a:r>
              <a:rPr lang="cs-CZ" dirty="0" smtClean="0"/>
              <a:t> – při plánování </a:t>
            </a:r>
            <a:r>
              <a:rPr lang="cs-CZ" dirty="0" err="1" smtClean="0"/>
              <a:t>skvízu</a:t>
            </a:r>
            <a:r>
              <a:rPr lang="cs-CZ" dirty="0" smtClean="0"/>
              <a:t> na to musíte myslet včas, abyste si zachoval komunikaci mezi listy stolu a ruky</a:t>
            </a:r>
            <a:endParaRPr lang="cs-CZ" dirty="0"/>
          </a:p>
        </p:txBody>
      </p:sp>
      <p:sp>
        <p:nvSpPr>
          <p:cNvPr id="7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7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6 5 4	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7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Q 10 8 7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Závazek 6</a:t>
            </a:r>
            <a:r>
              <a:rPr lang="cs-CZ" sz="1800" dirty="0" smtClean="0">
                <a:sym typeface="Symbol" panose="05050102010706020507" pitchFamily="18" charset="2"/>
              </a:rPr>
              <a:t></a:t>
            </a:r>
            <a:r>
              <a:rPr lang="cs-CZ" sz="1800" dirty="0" smtClean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♥5</a:t>
            </a:r>
            <a:endParaRPr lang="cs-CZ" sz="1800" dirty="0" smtClean="0">
              <a:sym typeface="Symbol"/>
            </a:endParaRPr>
          </a:p>
          <a:p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8092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04679"/>
              </p:ext>
            </p:extLst>
          </p:nvPr>
        </p:nvGraphicFramePr>
        <p:xfrm>
          <a:off x="5796136" y="1739066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27642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436415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6 5 4	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7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Q 10 8 </a:t>
            </a:r>
            <a:r>
              <a:rPr lang="cs-CZ" sz="1800" dirty="0">
                <a:sym typeface="Symbol"/>
              </a:rPr>
              <a:t>7 6		Závazek 6</a:t>
            </a:r>
            <a:r>
              <a:rPr lang="cs-CZ" sz="1800" dirty="0">
                <a:sym typeface="Symbol" panose="05050102010706020507" pitchFamily="18" charset="2"/>
              </a:rPr>
              <a:t></a:t>
            </a:r>
            <a:r>
              <a:rPr lang="cs-CZ" sz="1800" dirty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3 </a:t>
            </a:r>
            <a:r>
              <a:rPr lang="cs-CZ" sz="1800" dirty="0">
                <a:sym typeface="Symbol"/>
              </a:rPr>
              <a:t>2 				Výnos: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♥5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Máte 11 zdvihů na vysoké karty a několik šancí na dvanáctý zdvih</a:t>
            </a:r>
          </a:p>
          <a:p>
            <a:pPr lvl="1">
              <a:spcBef>
                <a:spcPts val="0"/>
              </a:spcBef>
            </a:pPr>
            <a:r>
              <a:rPr lang="cs-CZ" sz="1600" dirty="0" err="1" smtClean="0">
                <a:sym typeface="Symbol"/>
              </a:rPr>
              <a:t>Impas</a:t>
            </a:r>
            <a:r>
              <a:rPr lang="cs-CZ" sz="1600" dirty="0" smtClean="0">
                <a:sym typeface="Symbol"/>
              </a:rPr>
              <a:t> srdcový</a:t>
            </a:r>
          </a:p>
          <a:p>
            <a:pPr lvl="1">
              <a:spcBef>
                <a:spcPts val="0"/>
              </a:spcBef>
            </a:pPr>
            <a:r>
              <a:rPr lang="cs-CZ" sz="1600" dirty="0" err="1" smtClean="0">
                <a:sym typeface="Symbol"/>
              </a:rPr>
              <a:t>Impas</a:t>
            </a:r>
            <a:r>
              <a:rPr lang="cs-CZ" sz="1600" dirty="0" smtClean="0">
                <a:sym typeface="Symbol"/>
              </a:rPr>
              <a:t> pikový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Vypracování </a:t>
            </a:r>
            <a:r>
              <a:rPr lang="cs-CZ" sz="1600" dirty="0" err="1" smtClean="0">
                <a:sym typeface="Symbol"/>
              </a:rPr>
              <a:t>trefů</a:t>
            </a:r>
            <a:endParaRPr lang="cs-CZ" sz="16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Ke splnění vám stačí, když vyjde jedna z těchto šancí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1600" dirty="0" smtClean="0">
              <a:sym typeface="Symbol"/>
            </a:endParaRPr>
          </a:p>
          <a:p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8092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04679"/>
              </p:ext>
            </p:extLst>
          </p:nvPr>
        </p:nvGraphicFramePr>
        <p:xfrm>
          <a:off x="5796136" y="1739066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27642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436415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8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6 5 4	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7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Q 10 8 </a:t>
            </a:r>
            <a:r>
              <a:rPr lang="cs-CZ" sz="1800" dirty="0">
                <a:sym typeface="Symbol"/>
              </a:rPr>
              <a:t>7 6		Závazek 6</a:t>
            </a:r>
            <a:r>
              <a:rPr lang="cs-CZ" sz="1800" dirty="0">
                <a:sym typeface="Symbol" panose="05050102010706020507" pitchFamily="18" charset="2"/>
              </a:rPr>
              <a:t></a:t>
            </a:r>
            <a:r>
              <a:rPr lang="cs-CZ" sz="1800" dirty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3 </a:t>
            </a:r>
            <a:r>
              <a:rPr lang="cs-CZ" sz="1800" dirty="0">
                <a:sym typeface="Symbol"/>
              </a:rPr>
              <a:t>2 				Výnos: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♥5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Své šance můžete zkombinovat např. takto: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Zkusíte </a:t>
            </a:r>
            <a:r>
              <a:rPr lang="cs-CZ" sz="1800" dirty="0" err="1" smtClean="0">
                <a:sym typeface="Symbol"/>
              </a:rPr>
              <a:t>impas</a:t>
            </a:r>
            <a:r>
              <a:rPr lang="cs-CZ" sz="1800" dirty="0" smtClean="0">
                <a:sym typeface="Symbol"/>
              </a:rPr>
              <a:t> srdcový – pokud vyjde máte splněno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Vezme-li králem E a zahraje např. pik, můžete zkusit </a:t>
            </a:r>
            <a:r>
              <a:rPr lang="cs-CZ" sz="1800" dirty="0" err="1" smtClean="0">
                <a:sym typeface="Symbol"/>
              </a:rPr>
              <a:t>impas</a:t>
            </a:r>
            <a:r>
              <a:rPr lang="cs-CZ" sz="1800" dirty="0" smtClean="0">
                <a:sym typeface="Symbol"/>
              </a:rPr>
              <a:t> pikový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Pokud ani ten nevyjde, máte v záloze vypracování </a:t>
            </a:r>
            <a:r>
              <a:rPr lang="cs-CZ" sz="1800" dirty="0" err="1" smtClean="0">
                <a:sym typeface="Symbol"/>
              </a:rPr>
              <a:t>trefů</a:t>
            </a:r>
            <a:endParaRPr lang="cs-CZ" sz="1800" dirty="0" smtClean="0">
              <a:sym typeface="Symbol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cs-CZ" sz="1600" dirty="0" smtClean="0">
              <a:sym typeface="Symbol"/>
            </a:endParaRPr>
          </a:p>
          <a:p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8092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04679"/>
              </p:ext>
            </p:extLst>
          </p:nvPr>
        </p:nvGraphicFramePr>
        <p:xfrm>
          <a:off x="5796136" y="1739066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27642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436415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1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635" y="1163261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6 5 4	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	 ?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7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Q 10 8 </a:t>
            </a:r>
            <a:r>
              <a:rPr lang="cs-CZ" sz="1800" dirty="0">
                <a:sym typeface="Symbol"/>
              </a:rPr>
              <a:t>7 6		Závazek 6</a:t>
            </a:r>
            <a:r>
              <a:rPr lang="cs-CZ" sz="1800" dirty="0">
                <a:sym typeface="Symbol" panose="05050102010706020507" pitchFamily="18" charset="2"/>
              </a:rPr>
              <a:t></a:t>
            </a:r>
            <a:r>
              <a:rPr lang="cs-CZ" sz="1800" dirty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3 </a:t>
            </a:r>
            <a:r>
              <a:rPr lang="cs-CZ" sz="1800" dirty="0">
                <a:sym typeface="Symbol"/>
              </a:rPr>
              <a:t>2 				Výnos: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♥5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pPr>
              <a:spcBef>
                <a:spcPts val="600"/>
              </a:spcBef>
            </a:pPr>
            <a:r>
              <a:rPr lang="cs-CZ" sz="1800" dirty="0">
                <a:sym typeface="Symbol"/>
              </a:rPr>
              <a:t>Problém ale nastane, když E ve druhém zdvihu vrátí </a:t>
            </a:r>
            <a:r>
              <a:rPr lang="cs-CZ" sz="1800" dirty="0" smtClean="0">
                <a:sym typeface="Symbol"/>
              </a:rPr>
              <a:t>srdci a vyrazí vám tak jeden vstup na stůl</a:t>
            </a:r>
          </a:p>
          <a:p>
            <a:pPr>
              <a:spcBef>
                <a:spcPts val="600"/>
              </a:spcBef>
            </a:pPr>
            <a:r>
              <a:rPr lang="cs-CZ" sz="1800" dirty="0" smtClean="0">
                <a:sym typeface="Symbol"/>
              </a:rPr>
              <a:t>Pak se musíte spolehnout na trefy 3-3, protože na stole vám jako vstup zbyde jen kluk kárový</a:t>
            </a:r>
          </a:p>
          <a:p>
            <a:pPr>
              <a:spcBef>
                <a:spcPts val="600"/>
              </a:spcBef>
            </a:pPr>
            <a:r>
              <a:rPr lang="cs-CZ" sz="1800" dirty="0" smtClean="0">
                <a:sym typeface="Symbol"/>
              </a:rPr>
              <a:t>Pokud nevyjde dělení </a:t>
            </a:r>
            <a:r>
              <a:rPr lang="cs-CZ" sz="1800" dirty="0" err="1" smtClean="0">
                <a:sym typeface="Symbol"/>
              </a:rPr>
              <a:t>trefů</a:t>
            </a:r>
            <a:r>
              <a:rPr lang="cs-CZ" sz="1800" dirty="0" smtClean="0">
                <a:sym typeface="Symbol"/>
              </a:rPr>
              <a:t>, zkusíte jako poslední šanci </a:t>
            </a:r>
            <a:r>
              <a:rPr lang="cs-CZ" sz="1800" dirty="0" err="1" smtClean="0">
                <a:sym typeface="Symbol"/>
              </a:rPr>
              <a:t>impas</a:t>
            </a:r>
            <a:r>
              <a:rPr lang="cs-CZ" sz="1800" dirty="0" smtClean="0">
                <a:sym typeface="Symbol"/>
              </a:rPr>
              <a:t> pikový – celková šance na splnění je kolem 84%</a:t>
            </a:r>
            <a:endParaRPr lang="cs-CZ" sz="1600" dirty="0">
              <a:sym typeface="Symbol"/>
            </a:endParaRPr>
          </a:p>
          <a:p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3379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04679"/>
              </p:ext>
            </p:extLst>
          </p:nvPr>
        </p:nvGraphicFramePr>
        <p:xfrm>
          <a:off x="5796136" y="1739066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27642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436415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256490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0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Q J 10 9 6 5 4 3 	 A K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A J 6				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K 4				 Q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-					 A 8 7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>
                <a:sym typeface="Symbol"/>
              </a:rPr>
              <a:t>?					Závazek 6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♠</a:t>
            </a:r>
            <a:r>
              <a:rPr lang="cs-CZ" sz="1800" dirty="0">
                <a:sym typeface="Symbol"/>
              </a:rPr>
              <a:t> 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	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>
                <a:sym typeface="Symbol" panose="05050102010706020507" pitchFamily="18" charset="2"/>
              </a:rPr>
              <a:t></a:t>
            </a:r>
            <a:r>
              <a:rPr lang="cs-CZ" sz="1800" dirty="0">
                <a:sym typeface="Symbol"/>
              </a:rPr>
              <a:t>K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r>
              <a:rPr lang="cs-CZ" sz="1800" dirty="0" smtClean="0"/>
              <a:t>N zahájil dražbu jedním srdcem, má zřejmě kromě KQ trefového i jednu srdcovou figuru (z KQ srdcového by asi dal přednost srdcovému výnosu – partner mu srdce </a:t>
            </a:r>
            <a:r>
              <a:rPr lang="cs-CZ" sz="1800" dirty="0" err="1" smtClean="0"/>
              <a:t>fitnul</a:t>
            </a:r>
            <a:r>
              <a:rPr lang="cs-CZ" sz="1800" dirty="0" smtClean="0"/>
              <a:t>) </a:t>
            </a:r>
          </a:p>
          <a:p>
            <a:r>
              <a:rPr lang="cs-CZ" sz="1800" dirty="0" smtClean="0"/>
              <a:t>Eso kárové tedy vychází na N</a:t>
            </a:r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073835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dbl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5♠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6♠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278092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7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6 5 4	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 K J 8 7 4			 10 9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10 8 6	5			 K J 9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5 2				 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9 8				 Q J 10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7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Q 10 8 </a:t>
            </a:r>
            <a:r>
              <a:rPr lang="cs-CZ" sz="1800" dirty="0">
                <a:sym typeface="Symbol"/>
              </a:rPr>
              <a:t>7 6		Závazek 6</a:t>
            </a:r>
            <a:r>
              <a:rPr lang="cs-CZ" sz="1800" dirty="0">
                <a:sym typeface="Symbol" panose="05050102010706020507" pitchFamily="18" charset="2"/>
              </a:rPr>
              <a:t></a:t>
            </a:r>
            <a:r>
              <a:rPr lang="cs-CZ" sz="1800" dirty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3 </a:t>
            </a:r>
            <a:r>
              <a:rPr lang="cs-CZ" sz="1800" dirty="0">
                <a:sym typeface="Symbol"/>
              </a:rPr>
              <a:t>2 				Výnos: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♥5</a:t>
            </a:r>
            <a:endParaRPr lang="cs-CZ" sz="1800" dirty="0">
              <a:sym typeface="Symbol"/>
            </a:endParaRPr>
          </a:p>
          <a:p>
            <a:r>
              <a:rPr lang="cs-CZ" sz="1800" dirty="0" smtClean="0"/>
              <a:t>Můžete si ale zachovat šanci na vypracování </a:t>
            </a:r>
            <a:r>
              <a:rPr lang="cs-CZ" sz="1800" dirty="0" err="1" smtClean="0"/>
              <a:t>trefů</a:t>
            </a:r>
            <a:r>
              <a:rPr lang="cs-CZ" sz="1800" dirty="0" smtClean="0"/>
              <a:t> i při jejich dělení 4-2</a:t>
            </a:r>
          </a:p>
          <a:p>
            <a:r>
              <a:rPr lang="cs-CZ" sz="1800" dirty="0" smtClean="0"/>
              <a:t>Dejte do prvního zdvihu malou srdci, E vezme a nemůže vám nyní vyrazit eso srdcové, vrátí tedy zřejmě pik</a:t>
            </a:r>
          </a:p>
          <a:p>
            <a:r>
              <a:rPr lang="cs-CZ" sz="1800" dirty="0" smtClean="0"/>
              <a:t>Nezkoušejte nyní </a:t>
            </a:r>
            <a:r>
              <a:rPr lang="cs-CZ" sz="1800" dirty="0" err="1" smtClean="0"/>
              <a:t>impas</a:t>
            </a:r>
            <a:r>
              <a:rPr lang="cs-CZ" sz="1800" dirty="0" smtClean="0"/>
              <a:t> pikový, vezměte esem a zkuste vypracovat trefy</a:t>
            </a:r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8092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04679"/>
              </p:ext>
            </p:extLst>
          </p:nvPr>
        </p:nvGraphicFramePr>
        <p:xfrm>
          <a:off x="5796136" y="1739066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27642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436415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5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6 5 4	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 K J 8 7 4			 10 9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10 8 6	5			 K J 9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5 2				 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9 8				 Q J 10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7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Q 10 8 </a:t>
            </a:r>
            <a:r>
              <a:rPr lang="cs-CZ" sz="1800" dirty="0">
                <a:sym typeface="Symbol"/>
              </a:rPr>
              <a:t>7 6		Závazek 6</a:t>
            </a:r>
            <a:r>
              <a:rPr lang="cs-CZ" sz="1800" dirty="0">
                <a:sym typeface="Symbol" panose="05050102010706020507" pitchFamily="18" charset="2"/>
              </a:rPr>
              <a:t></a:t>
            </a:r>
            <a:r>
              <a:rPr lang="cs-CZ" sz="1800" dirty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3 </a:t>
            </a:r>
            <a:r>
              <a:rPr lang="cs-CZ" sz="1800" dirty="0">
                <a:sym typeface="Symbol"/>
              </a:rPr>
              <a:t>2 				Výnos: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♥5</a:t>
            </a:r>
            <a:endParaRPr lang="cs-CZ" sz="1800" dirty="0">
              <a:sym typeface="Symbol"/>
            </a:endParaRPr>
          </a:p>
          <a:p>
            <a:r>
              <a:rPr lang="cs-CZ" sz="1800" dirty="0" smtClean="0"/>
              <a:t>Pokud budou trefy 3-3 nebo 4-2, pak je po dvojím trumfnutí v ruce bez problémů vypracujete (na stole vám zbydou dva vstupy – eso srdcové a kluk kárový)</a:t>
            </a:r>
          </a:p>
          <a:p>
            <a:r>
              <a:rPr lang="cs-CZ" sz="1800" dirty="0" smtClean="0"/>
              <a:t>Pokud by byly trefy 5-1 nebo 6-0, pak máte v záloze ještě </a:t>
            </a:r>
            <a:r>
              <a:rPr lang="cs-CZ" sz="1800" dirty="0" err="1" smtClean="0"/>
              <a:t>impas</a:t>
            </a:r>
            <a:r>
              <a:rPr lang="cs-CZ" sz="1800" dirty="0" smtClean="0"/>
              <a:t> srdcový – celková šance na splnění je cca 92 %</a:t>
            </a:r>
          </a:p>
          <a:p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8092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04679"/>
              </p:ext>
            </p:extLst>
          </p:nvPr>
        </p:nvGraphicFramePr>
        <p:xfrm>
          <a:off x="5796136" y="1739066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27642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436415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2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32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259632" y="2132856"/>
            <a:ext cx="6711654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mortem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V řadě závazků je možno zkombinovat své šance postupným zahráním jednotlivých šancí</a:t>
            </a:r>
          </a:p>
          <a:p>
            <a:r>
              <a:rPr lang="cs-CZ" dirty="0" smtClean="0"/>
              <a:t>Měli byste hrát vždy na největší šanci – nemusíte znát přesně jednotlivé pravděpodobnosti, stačí se v nich orientovat přibližně a odhadnout, která kombinace zahrání je „</a:t>
            </a:r>
            <a:r>
              <a:rPr lang="cs-CZ" dirty="0" err="1" smtClean="0"/>
              <a:t>šancovnější</a:t>
            </a:r>
            <a:r>
              <a:rPr lang="cs-CZ" smtClean="0"/>
              <a:t>“</a:t>
            </a:r>
            <a:endParaRPr lang="cs-CZ" dirty="0"/>
          </a:p>
        </p:txBody>
      </p:sp>
      <p:sp>
        <p:nvSpPr>
          <p:cNvPr id="7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8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J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8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J 8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?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?	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?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10 8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2</a:t>
            </a:r>
            <a:r>
              <a:rPr lang="cs-CZ" sz="1800" dirty="0">
                <a:sym typeface="Symbol"/>
              </a:rPr>
              <a:t>				</a:t>
            </a: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10 2</a:t>
            </a:r>
            <a:r>
              <a:rPr lang="cs-CZ" sz="1800" dirty="0">
                <a:sym typeface="Symbol"/>
              </a:rPr>
              <a:t>				</a:t>
            </a: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Závazek </a:t>
            </a:r>
            <a:r>
              <a:rPr lang="cs-CZ" sz="1800" dirty="0" smtClean="0">
                <a:sym typeface="Symbol"/>
              </a:rPr>
              <a:t>6</a:t>
            </a:r>
            <a:r>
              <a:rPr lang="cs-CZ" sz="1800" dirty="0">
                <a:sym typeface="Symbol"/>
              </a:rPr>
              <a:t>(S</a:t>
            </a:r>
            <a:r>
              <a:rPr lang="cs-CZ" sz="1800" dirty="0" smtClean="0">
                <a:sym typeface="Symbol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sym typeface="Symbol"/>
              </a:rPr>
              <a:t>K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034596"/>
              </p:ext>
            </p:extLst>
          </p:nvPr>
        </p:nvGraphicFramePr>
        <p:xfrm>
          <a:off x="5796136" y="1431620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23928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98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J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8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J 8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?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?	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?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10 8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2</a:t>
            </a:r>
            <a:r>
              <a:rPr lang="cs-CZ" sz="1800" dirty="0">
                <a:sym typeface="Symbol"/>
              </a:rPr>
              <a:t>				</a:t>
            </a:r>
            <a:r>
              <a:rPr lang="cs-CZ" sz="1800" dirty="0" smtClean="0">
                <a:sym typeface="Symbol"/>
              </a:rPr>
              <a:t>Závazek: </a:t>
            </a:r>
            <a:r>
              <a:rPr lang="cs-CZ" sz="1800" dirty="0">
                <a:sym typeface="Symbol"/>
              </a:rPr>
              <a:t>6(S)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10 2</a:t>
            </a:r>
            <a:r>
              <a:rPr lang="cs-CZ" sz="1800" dirty="0">
                <a:sym typeface="Symbol"/>
              </a:rPr>
              <a:t>				</a:t>
            </a:r>
            <a:r>
              <a:rPr lang="cs-CZ" sz="1800" dirty="0" smtClean="0">
                <a:sym typeface="Symbol"/>
              </a:rPr>
              <a:t>Výnos: K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Máte 11 zdvihů včetně jednoho </a:t>
            </a:r>
            <a:r>
              <a:rPr lang="cs-CZ" sz="1800" dirty="0" err="1" smtClean="0">
                <a:sym typeface="Symbol"/>
              </a:rPr>
              <a:t>snapu</a:t>
            </a:r>
            <a:r>
              <a:rPr lang="cs-CZ" sz="1800" dirty="0" smtClean="0">
                <a:sym typeface="Symbol"/>
              </a:rPr>
              <a:t> trefového na stole.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Dvanáctý zdvih může vzejít ze </a:t>
            </a:r>
            <a:r>
              <a:rPr lang="cs-CZ" sz="1800" dirty="0" err="1" smtClean="0">
                <a:sym typeface="Symbol"/>
              </a:rPr>
              <a:t>skvízu</a:t>
            </a:r>
            <a:r>
              <a:rPr lang="cs-CZ" sz="1800" dirty="0" smtClean="0">
                <a:sym typeface="Symbol"/>
              </a:rPr>
              <a:t> v srdcích a kárech proti W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Problém je se zarovnáním počtu ZZ – pokud propustíte první srdcový zdvih, hrozí, že E </a:t>
            </a:r>
            <a:r>
              <a:rPr lang="cs-CZ" sz="1800" dirty="0" err="1" smtClean="0">
                <a:sym typeface="Symbol"/>
              </a:rPr>
              <a:t>snapne</a:t>
            </a:r>
            <a:r>
              <a:rPr lang="cs-CZ" sz="1800" dirty="0" smtClean="0">
                <a:sym typeface="Symbol"/>
              </a:rPr>
              <a:t> druhé srdce</a:t>
            </a: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414776"/>
              </p:ext>
            </p:extLst>
          </p:nvPr>
        </p:nvGraphicFramePr>
        <p:xfrm>
          <a:off x="5796136" y="1431620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23928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3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J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8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J 8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?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?	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?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10 8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2</a:t>
            </a:r>
            <a:r>
              <a:rPr lang="cs-CZ" sz="1800" dirty="0">
                <a:sym typeface="Symbol"/>
              </a:rPr>
              <a:t>				</a:t>
            </a:r>
            <a:r>
              <a:rPr lang="cs-CZ" sz="1800" dirty="0" smtClean="0">
                <a:sym typeface="Symbol"/>
              </a:rPr>
              <a:t>Závazek: </a:t>
            </a:r>
            <a:r>
              <a:rPr lang="cs-CZ" sz="1800" dirty="0">
                <a:sym typeface="Symbol"/>
              </a:rPr>
              <a:t>6(S)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10 2</a:t>
            </a:r>
            <a:r>
              <a:rPr lang="cs-CZ" sz="1800" dirty="0">
                <a:sym typeface="Symbol"/>
              </a:rPr>
              <a:t>				</a:t>
            </a:r>
            <a:r>
              <a:rPr lang="cs-CZ" sz="1800" dirty="0" smtClean="0">
                <a:sym typeface="Symbol"/>
              </a:rPr>
              <a:t>Výnos: K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Řešením je zkusit tzv. „</a:t>
            </a:r>
            <a:r>
              <a:rPr lang="cs-CZ" sz="1800" dirty="0" err="1" smtClean="0">
                <a:sym typeface="Symbol"/>
              </a:rPr>
              <a:t>skvíz</a:t>
            </a:r>
            <a:r>
              <a:rPr lang="cs-CZ" sz="1800" dirty="0" smtClean="0">
                <a:sym typeface="Symbol"/>
              </a:rPr>
              <a:t> bez zarovnání počtu“ – </a:t>
            </a:r>
            <a:r>
              <a:rPr lang="cs-CZ" sz="1800" dirty="0" err="1" smtClean="0">
                <a:sym typeface="Symbol"/>
              </a:rPr>
              <a:t>Squeeze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err="1" smtClean="0">
                <a:sym typeface="Symbol"/>
              </a:rPr>
              <a:t>Without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err="1" smtClean="0">
                <a:sym typeface="Symbol"/>
              </a:rPr>
              <a:t>the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err="1" smtClean="0">
                <a:sym typeface="Symbol"/>
              </a:rPr>
              <a:t>Count</a:t>
            </a: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Po vzetí prvního zdvihu na eso srdcové zahrajte eso trefové, krále trefového a </a:t>
            </a:r>
            <a:r>
              <a:rPr lang="cs-CZ" sz="1800" dirty="0" err="1" smtClean="0">
                <a:sym typeface="Symbol"/>
              </a:rPr>
              <a:t>trefvoý</a:t>
            </a:r>
            <a:r>
              <a:rPr lang="cs-CZ" sz="1800" dirty="0" smtClean="0">
                <a:sym typeface="Symbol"/>
              </a:rPr>
              <a:t> snap (pro jistotu vysokým trumfem)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Odehrajte všechny vysoké trumfy až do koncovky – viz další snímek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363994"/>
              </p:ext>
            </p:extLst>
          </p:nvPr>
        </p:nvGraphicFramePr>
        <p:xfrm>
          <a:off x="5796136" y="1431620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23928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7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J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8 </a:t>
            </a:r>
            <a:r>
              <a:rPr lang="cs-CZ" sz="1800" dirty="0">
                <a:sym typeface="Symbol"/>
              </a:rPr>
              <a:t>4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J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7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					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9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7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Q J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7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		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K Q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4</a:t>
            </a:r>
            <a:r>
              <a:rPr lang="cs-CZ" sz="1800" dirty="0" smtClean="0">
                <a:sym typeface="Symbol"/>
              </a:rPr>
              <a:t>				 10 7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6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J</a:t>
            </a: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				 Q 9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6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2</a:t>
            </a:r>
            <a:r>
              <a:rPr lang="cs-CZ" sz="1800" dirty="0">
                <a:sym typeface="Symbol"/>
              </a:rPr>
              <a:t>				</a:t>
            </a:r>
            <a:r>
              <a:rPr lang="cs-CZ" sz="1800" dirty="0" smtClean="0">
                <a:sym typeface="Symbol"/>
              </a:rPr>
              <a:t>Závazek 6</a:t>
            </a:r>
            <a:r>
              <a:rPr lang="cs-CZ" sz="1800" dirty="0">
                <a:sym typeface="Symbol"/>
              </a:rPr>
              <a:t>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olidFill>
                  <a:srgbClr val="FF0000"/>
                </a:solidFill>
                <a:sym typeface="Symbol"/>
              </a:rPr>
              <a:t>2</a:t>
            </a:r>
            <a:r>
              <a:rPr lang="cs-CZ" sz="1800" dirty="0">
                <a:sym typeface="Symbol"/>
              </a:rPr>
              <a:t>				Výnos: </a:t>
            </a:r>
            <a:r>
              <a:rPr lang="cs-CZ" sz="1800" dirty="0" smtClean="0">
                <a:sym typeface="Symbol"/>
              </a:rPr>
              <a:t>K</a:t>
            </a: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Poslední trumf je nyní </a:t>
            </a:r>
            <a:r>
              <a:rPr lang="cs-CZ" sz="1800" dirty="0" err="1" smtClean="0">
                <a:sym typeface="Symbol"/>
              </a:rPr>
              <a:t>skvízovou</a:t>
            </a:r>
            <a:r>
              <a:rPr lang="cs-CZ" sz="1800" dirty="0" smtClean="0">
                <a:sym typeface="Symbol"/>
              </a:rPr>
              <a:t> kartou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Pokud W odhodí srdce, odhodíte ze stolu kárového kluka a vypracujete srdcovou osmičku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Pokud W odhodí károvou figuru, vy zahodíte ze stolu srdce a uděláte dva kárové zdvihy na eso a kluka.</a:t>
            </a:r>
            <a:endParaRPr lang="cs-CZ" sz="16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1737"/>
              </p:ext>
            </p:extLst>
          </p:nvPr>
        </p:nvGraphicFramePr>
        <p:xfrm>
          <a:off x="5796136" y="1431620"/>
          <a:ext cx="2759968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sz="1800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23928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33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37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259632" y="2132856"/>
            <a:ext cx="6711654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mortem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Někdy nebudete moci zarovnat počet ztrátových zdvihů pro </a:t>
            </a:r>
            <a:r>
              <a:rPr lang="cs-CZ" dirty="0" err="1" smtClean="0"/>
              <a:t>skvíz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Např. proto, že by vám obránci </a:t>
            </a:r>
            <a:r>
              <a:rPr lang="cs-CZ" dirty="0" err="1" smtClean="0"/>
              <a:t>snapli</a:t>
            </a:r>
            <a:r>
              <a:rPr lang="cs-CZ" dirty="0" smtClean="0"/>
              <a:t> další zdvih</a:t>
            </a:r>
          </a:p>
          <a:p>
            <a:pPr lvl="1"/>
            <a:r>
              <a:rPr lang="cs-CZ" dirty="0" smtClean="0"/>
              <a:t>Nebo proto, že by vám stáhli další zdvihy a tím porazili váš závazek</a:t>
            </a:r>
          </a:p>
          <a:p>
            <a:r>
              <a:rPr lang="cs-CZ" dirty="0" smtClean="0"/>
              <a:t>Zkuste </a:t>
            </a:r>
            <a:r>
              <a:rPr lang="cs-CZ" dirty="0" err="1" smtClean="0"/>
              <a:t>skvíz</a:t>
            </a:r>
            <a:r>
              <a:rPr lang="cs-CZ" dirty="0" smtClean="0"/>
              <a:t> bez zarovnání počtu</a:t>
            </a:r>
          </a:p>
          <a:p>
            <a:r>
              <a:rPr lang="cs-CZ" dirty="0" smtClean="0"/>
              <a:t>V tomto typu </a:t>
            </a:r>
            <a:r>
              <a:rPr lang="cs-CZ" dirty="0" err="1" smtClean="0"/>
              <a:t>skvízu</a:t>
            </a:r>
            <a:r>
              <a:rPr lang="cs-CZ" dirty="0" smtClean="0"/>
              <a:t> vlastně pustíte potřebný ztrátový zdvih pro </a:t>
            </a:r>
            <a:r>
              <a:rPr lang="cs-CZ" dirty="0" err="1" smtClean="0"/>
              <a:t>zarování</a:t>
            </a:r>
            <a:r>
              <a:rPr lang="cs-CZ" dirty="0" smtClean="0"/>
              <a:t> počtu až poté, co je </a:t>
            </a:r>
            <a:r>
              <a:rPr lang="cs-CZ" dirty="0" err="1" smtClean="0"/>
              <a:t>skvíz</a:t>
            </a:r>
            <a:r>
              <a:rPr lang="cs-CZ" dirty="0" smtClean="0"/>
              <a:t> již připraven</a:t>
            </a:r>
            <a:endParaRPr lang="cs-CZ" dirty="0"/>
          </a:p>
        </p:txBody>
      </p:sp>
      <p:sp>
        <p:nvSpPr>
          <p:cNvPr id="7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5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632848" cy="1470025"/>
          </a:xfrm>
        </p:spPr>
        <p:txBody>
          <a:bodyPr/>
          <a:lstStyle/>
          <a:p>
            <a:pPr algn="ctr"/>
            <a:r>
              <a:rPr lang="cs-CZ" sz="5400" dirty="0" smtClean="0"/>
              <a:t>Obranné problémy 2.část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38</a:t>
            </a:fld>
            <a:endParaRPr lang="cs-CZ"/>
          </a:p>
        </p:txBody>
      </p:sp>
      <p:sp>
        <p:nvSpPr>
          <p:cNvPr id="6" name="AutoShape 2" descr="Výsledek obrázku pro card symbols"/>
          <p:cNvSpPr>
            <a:spLocks noChangeAspect="1" noChangeArrowheads="1"/>
          </p:cNvSpPr>
          <p:nvPr/>
        </p:nvSpPr>
        <p:spPr bwMode="auto">
          <a:xfrm>
            <a:off x="155575" y="-1608138"/>
            <a:ext cx="42005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45" r="4000" b="23164"/>
          <a:stretch/>
        </p:blipFill>
        <p:spPr bwMode="auto">
          <a:xfrm>
            <a:off x="3073776" y="4660442"/>
            <a:ext cx="2996448" cy="124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1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Q J 9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10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Q 5 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J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				 10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A K 8 2 </a:t>
            </a:r>
            <a:r>
              <a:rPr lang="cs-CZ" sz="1800" dirty="0">
                <a:sym typeface="Symbol"/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K 9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  <a:r>
              <a:rPr lang="cs-CZ" sz="1800" dirty="0" smtClean="0">
                <a:sym typeface="Symbol" panose="05050102010706020507" pitchFamily="18" charset="2"/>
              </a:rPr>
              <a:t> ?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Závazek: 4♠ 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♦Q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Partner vynáší dámu károvou – markujete pozitivně, parter pokračuje malým kárem k vašemu králi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Stahujete ještě eso kárové – HH přiznává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800" dirty="0" smtClean="0">
                <a:solidFill>
                  <a:srgbClr val="FFFF00"/>
                </a:solidFill>
                <a:latin typeface="Century Gothic" panose="020B0502020202020204" pitchFamily="34" charset="0"/>
                <a:sym typeface="Symbol"/>
              </a:rPr>
              <a:t>Co zahrajete do čtvrtého zdvihu?</a:t>
            </a:r>
            <a:endParaRPr lang="cs-CZ" sz="1800" dirty="0" smtClean="0">
              <a:solidFill>
                <a:srgbClr val="FFFF00"/>
              </a:solidFill>
              <a:sym typeface="Symbol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86107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43222"/>
              </p:ext>
            </p:extLst>
          </p:nvPr>
        </p:nvGraphicFramePr>
        <p:xfrm>
          <a:off x="5796136" y="1431620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4♠</a:t>
                      </a: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 rot="295703">
            <a:off x="3707904" y="292494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3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372" y="1011185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K 10 9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J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Q 5 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Q J 10 9 6 5 4 3 	 A K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A J 6				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K 4				 Q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-					 A 8 7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Q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8 7 </a:t>
            </a:r>
            <a:r>
              <a:rPr lang="cs-CZ" sz="1800" dirty="0">
                <a:sym typeface="Symbol"/>
              </a:rPr>
              <a:t>6 5			</a:t>
            </a:r>
            <a:r>
              <a:rPr lang="cs-CZ" sz="1800" dirty="0" smtClean="0">
                <a:sym typeface="Symbol"/>
              </a:rPr>
              <a:t>Závazek: </a:t>
            </a:r>
            <a:r>
              <a:rPr lang="cs-CZ" sz="1800" dirty="0">
                <a:sym typeface="Symbol"/>
              </a:rPr>
              <a:t>6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♠</a:t>
            </a:r>
            <a:r>
              <a:rPr lang="cs-CZ" sz="1800" dirty="0">
                <a:sym typeface="Symbol"/>
              </a:rPr>
              <a:t> 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J 10 9 3 2			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♣K</a:t>
            </a:r>
            <a:r>
              <a:rPr lang="cs-CZ" sz="1800" dirty="0" smtClean="0">
                <a:sym typeface="Symbol"/>
              </a:rPr>
              <a:t> 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Výnos </a:t>
            </a:r>
            <a:r>
              <a:rPr lang="cs-CZ" sz="1800" dirty="0" err="1" smtClean="0">
                <a:sym typeface="Symbol"/>
              </a:rPr>
              <a:t>snapněte</a:t>
            </a:r>
            <a:r>
              <a:rPr lang="cs-CZ" sz="1800" dirty="0" smtClean="0">
                <a:sym typeface="Symbol"/>
              </a:rPr>
              <a:t> v ruce (zatím nevíte, co zahodit na eso trefové)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Vytrumfujete v jednom kole </a:t>
            </a:r>
            <a:r>
              <a:rPr lang="cs-CZ" sz="1800" dirty="0" err="1" smtClean="0">
                <a:sym typeface="Symbol"/>
              </a:rPr>
              <a:t>piků</a:t>
            </a: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Z ruky vyneste malé káro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Pokud dá N eso, zahodíte později dvě ztrátová srdce na károvou dámu a eso trefové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Pokud dá N malou, vezmete zdvih dámou na stole a kárového krále zahodíte na eso trefové, následně pustíte srdce a jedno srdce </a:t>
            </a:r>
            <a:r>
              <a:rPr lang="cs-CZ" sz="1600" dirty="0" err="1" smtClean="0">
                <a:sym typeface="Symbol"/>
              </a:rPr>
              <a:t>snapnete</a:t>
            </a:r>
            <a:r>
              <a:rPr lang="cs-CZ" sz="1600" dirty="0" smtClean="0">
                <a:sym typeface="Symbol"/>
              </a:rPr>
              <a:t> na stole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073835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dbl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♥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5♠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6♠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249289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0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Q J 9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10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Q 5 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	 J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 ?				 10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 ?				 A K 8 2 </a:t>
            </a:r>
            <a:r>
              <a:rPr lang="cs-CZ" sz="1800" dirty="0">
                <a:sym typeface="Symbol"/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K 9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	</a:t>
            </a:r>
            <a:r>
              <a:rPr lang="cs-CZ" sz="1800" dirty="0">
                <a:sym typeface="Symbol"/>
              </a:rPr>
              <a:t>				Závazek: 4♠ 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  <a:r>
              <a:rPr lang="cs-CZ" sz="1800" dirty="0" smtClean="0">
                <a:sym typeface="Symbol" panose="05050102010706020507" pitchFamily="18" charset="2"/>
              </a:rPr>
              <a:t> ?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	Výnos: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♦Q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800" dirty="0" smtClean="0">
                <a:sym typeface="Symbol"/>
              </a:rPr>
              <a:t>HH má na svou dražbu zcela určitě krále pikového minimálně v </a:t>
            </a:r>
            <a:r>
              <a:rPr lang="cs-CZ" sz="1800" dirty="0" err="1" smtClean="0">
                <a:sym typeface="Symbol"/>
              </a:rPr>
              <a:t>šestilistu</a:t>
            </a:r>
            <a:r>
              <a:rPr lang="cs-CZ" sz="1800" dirty="0" smtClean="0">
                <a:sym typeface="Symbol"/>
              </a:rPr>
              <a:t>, eso (a možná i kluka trefového) a eso srdcové (buď singl nebo i s králem, když přijal výzvu)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800" dirty="0" smtClean="0">
                <a:sym typeface="Symbol"/>
              </a:rPr>
              <a:t>Vypadá to tedy, že v srdcích ani </a:t>
            </a:r>
            <a:r>
              <a:rPr lang="cs-CZ" sz="1800" dirty="0" err="1" smtClean="0">
                <a:sym typeface="Symbol"/>
              </a:rPr>
              <a:t>trefech</a:t>
            </a:r>
            <a:r>
              <a:rPr lang="cs-CZ" sz="1800" dirty="0" smtClean="0">
                <a:sym typeface="Symbol"/>
              </a:rPr>
              <a:t> zdvih neuděláte</a:t>
            </a: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86107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64892"/>
              </p:ext>
            </p:extLst>
          </p:nvPr>
        </p:nvGraphicFramePr>
        <p:xfrm>
          <a:off x="5796136" y="1431620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4♠</a:t>
                      </a: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 rot="295703">
            <a:off x="3707904" y="292494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1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Q J 9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10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Q 5 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10 4				 J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K 4 3 2			 10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Q J 9				 A K 8 2 </a:t>
            </a:r>
            <a:r>
              <a:rPr lang="cs-CZ" sz="1800" dirty="0">
                <a:sym typeface="Symbol"/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8 7 6 2			 K 9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9 8 7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7 6 3</a:t>
            </a:r>
            <a:r>
              <a:rPr lang="cs-CZ" sz="1800" dirty="0">
                <a:sym typeface="Symbol"/>
              </a:rPr>
              <a:t>				Závazek: 4♠ 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  <a:r>
              <a:rPr lang="cs-CZ" sz="1800" dirty="0" smtClean="0">
                <a:sym typeface="Symbol" panose="05050102010706020507" pitchFamily="18" charset="2"/>
              </a:rPr>
              <a:t> A J 10</a:t>
            </a:r>
            <a:r>
              <a:rPr lang="cs-CZ" sz="1800" dirty="0" smtClean="0">
                <a:sym typeface="Symbol"/>
              </a:rPr>
              <a:t>			</a:t>
            </a:r>
            <a:r>
              <a:rPr lang="cs-CZ" sz="1800" dirty="0">
                <a:sym typeface="Symbol"/>
              </a:rPr>
              <a:t>	Výnos: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♦Q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800" dirty="0" smtClean="0">
                <a:sym typeface="Symbol"/>
              </a:rPr>
              <a:t>Není-li naděje na porážející zdvih ve vedlejších barvách, je nutno se pokusit vypracovat si zdvih trumfový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800" dirty="0" smtClean="0">
                <a:sym typeface="Symbol"/>
              </a:rPr>
              <a:t>Zahrajte čtvrté kolo kár, má-li partner alespoň desítku pikovou, bude moci </a:t>
            </a:r>
            <a:r>
              <a:rPr lang="cs-CZ" sz="1800" dirty="0" err="1" smtClean="0">
                <a:sym typeface="Symbol"/>
              </a:rPr>
              <a:t>přesnapnout</a:t>
            </a:r>
            <a:r>
              <a:rPr lang="cs-CZ" sz="1800" dirty="0" smtClean="0">
                <a:sym typeface="Symbol"/>
              </a:rPr>
              <a:t> HH, ten bude muset na stole dát dámu a váš kluk pikový se </a:t>
            </a:r>
            <a:r>
              <a:rPr lang="cs-CZ" sz="1800" dirty="0" err="1" smtClean="0">
                <a:sym typeface="Symbol"/>
              </a:rPr>
              <a:t>vypromuje</a:t>
            </a: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800" i="1" dirty="0" smtClean="0">
                <a:sym typeface="Symbol"/>
              </a:rPr>
              <a:t>I když bude mít HH K108xxx v trumfech, bude muset uhodnout, kterým trumfem (desítkou nebo osmou) </a:t>
            </a:r>
            <a:r>
              <a:rPr lang="cs-CZ" sz="1800" i="1" dirty="0" err="1" smtClean="0">
                <a:sym typeface="Symbol"/>
              </a:rPr>
              <a:t>snapnout</a:t>
            </a:r>
            <a:endParaRPr lang="cs-CZ" sz="1800" i="1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86107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13308"/>
              </p:ext>
            </p:extLst>
          </p:nvPr>
        </p:nvGraphicFramePr>
        <p:xfrm>
          <a:off x="5796136" y="1431620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4♠</a:t>
                      </a: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 rot="295703">
            <a:off x="3707904" y="292494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49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 Q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Q J 9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10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Q 5 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10 4				 J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K 4 3 2			 10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Q J 9				 A K 8 2 </a:t>
            </a:r>
            <a:r>
              <a:rPr lang="cs-CZ" sz="1800" dirty="0">
                <a:sym typeface="Symbol"/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8 7 6 2			 K 9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9 8 7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7 6 3</a:t>
            </a:r>
            <a:r>
              <a:rPr lang="cs-CZ" sz="1800" dirty="0">
                <a:sym typeface="Symbol"/>
              </a:rPr>
              <a:t>				Závazek: 4♠ (S)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  <a:r>
              <a:rPr lang="cs-CZ" sz="1800" dirty="0" smtClean="0">
                <a:sym typeface="Symbol" panose="05050102010706020507" pitchFamily="18" charset="2"/>
              </a:rPr>
              <a:t> A J 10</a:t>
            </a:r>
            <a:r>
              <a:rPr lang="cs-CZ" sz="1800" dirty="0" smtClean="0">
                <a:sym typeface="Symbol"/>
              </a:rPr>
              <a:t>			</a:t>
            </a:r>
            <a:r>
              <a:rPr lang="cs-CZ" sz="1800" dirty="0">
                <a:sym typeface="Symbol"/>
              </a:rPr>
              <a:t>	Výnos: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♦Q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Všimněte si, že pokud nezahrajete na </a:t>
            </a:r>
            <a:r>
              <a:rPr lang="cs-CZ" sz="1800" dirty="0" err="1" smtClean="0">
                <a:sym typeface="Symbol"/>
              </a:rPr>
              <a:t>vypromování</a:t>
            </a:r>
            <a:r>
              <a:rPr lang="cs-CZ" sz="1800" dirty="0" smtClean="0">
                <a:sym typeface="Symbol"/>
              </a:rPr>
              <a:t> pikového zdvihu, HH bude moci po dvojím trumfnutí esem a dámou zahrát </a:t>
            </a:r>
            <a:r>
              <a:rPr lang="cs-CZ" sz="1800" dirty="0" err="1" smtClean="0">
                <a:sym typeface="Symbol"/>
              </a:rPr>
              <a:t>impas</a:t>
            </a:r>
            <a:r>
              <a:rPr lang="cs-CZ" sz="1800" dirty="0" smtClean="0">
                <a:sym typeface="Symbol"/>
              </a:rPr>
              <a:t> na vašeho trefového krále a závazek splní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Pokud by HH </a:t>
            </a:r>
            <a:r>
              <a:rPr lang="cs-CZ" sz="1800" dirty="0" err="1" smtClean="0">
                <a:sym typeface="Symbol"/>
              </a:rPr>
              <a:t>snapl</a:t>
            </a:r>
            <a:r>
              <a:rPr lang="cs-CZ" sz="1800" dirty="0" smtClean="0">
                <a:sym typeface="Symbol"/>
              </a:rPr>
              <a:t> desítkou pikovou (pokud by ji měl), pak zbývá vaše šance na zdvih v </a:t>
            </a:r>
            <a:r>
              <a:rPr lang="cs-CZ" sz="1800" dirty="0" err="1" smtClean="0">
                <a:sym typeface="Symbol"/>
              </a:rPr>
              <a:t>trefech</a:t>
            </a:r>
            <a:r>
              <a:rPr lang="cs-CZ" sz="1800" dirty="0" smtClean="0">
                <a:sym typeface="Symbol"/>
              </a:rPr>
              <a:t> nebo srdcích, má-li HH nějaký ZZ v těchto barvách, odhoz na stole mu nepomůže</a:t>
            </a: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86107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00299"/>
              </p:ext>
            </p:extLst>
          </p:nvPr>
        </p:nvGraphicFramePr>
        <p:xfrm>
          <a:off x="5796136" y="1431620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4♠</a:t>
                      </a: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 rot="295703">
            <a:off x="3707904" y="292494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2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43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259632" y="2132856"/>
            <a:ext cx="6711654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mortem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Zahrání do dvojité </a:t>
            </a:r>
            <a:r>
              <a:rPr lang="cs-CZ" dirty="0" err="1" smtClean="0"/>
              <a:t>šikeny</a:t>
            </a:r>
            <a:r>
              <a:rPr lang="cs-CZ" dirty="0" smtClean="0"/>
              <a:t> obvykle stojí obranu zdvih – umožníte hlavnímu hráči z jedné strany </a:t>
            </a:r>
            <a:r>
              <a:rPr lang="cs-CZ" dirty="0" err="1" smtClean="0"/>
              <a:t>snapnout</a:t>
            </a:r>
            <a:r>
              <a:rPr lang="cs-CZ" dirty="0" smtClean="0"/>
              <a:t> a z druhé strany odhodit ztrátový zdvih ve vedlejší barvě</a:t>
            </a:r>
          </a:p>
          <a:p>
            <a:r>
              <a:rPr lang="cs-CZ" dirty="0" smtClean="0"/>
              <a:t>Někdy vám ale toto zahrání může pomoci </a:t>
            </a:r>
            <a:r>
              <a:rPr lang="cs-CZ" dirty="0" err="1" smtClean="0"/>
              <a:t>vypromovat</a:t>
            </a:r>
            <a:r>
              <a:rPr lang="cs-CZ" dirty="0" smtClean="0"/>
              <a:t> zdvih v trumfech, který byste normální obranou nemohli získat</a:t>
            </a:r>
          </a:p>
          <a:p>
            <a:r>
              <a:rPr lang="cs-CZ" dirty="0" smtClean="0"/>
              <a:t>Vezměte ale v úvahu, zda tímto zahráním nepomůžete </a:t>
            </a:r>
            <a:r>
              <a:rPr lang="cs-CZ" smtClean="0"/>
              <a:t>hlavnímu hráči.</a:t>
            </a:r>
            <a:endParaRPr lang="cs-CZ" dirty="0"/>
          </a:p>
        </p:txBody>
      </p:sp>
      <p:sp>
        <p:nvSpPr>
          <p:cNvPr id="7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K 10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K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7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Q 8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9 6 5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A 9 4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A Q J 8 2			 ? </a:t>
            </a:r>
            <a:r>
              <a:rPr lang="cs-CZ" sz="1800" dirty="0">
                <a:sym typeface="Symbol"/>
              </a:rPr>
              <a:t>			1NT = 12-14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K 6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  <a:r>
              <a:rPr lang="cs-CZ" sz="1800" dirty="0" smtClean="0">
                <a:sym typeface="Symbol" panose="05050102010706020507" pitchFamily="18" charset="2"/>
              </a:rPr>
              <a:t> ?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Závazek: 3NT 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♥3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Na výnos dává W malou, berete králem, E dává dvojku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Jak budete pokračovat?</a:t>
            </a: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41945"/>
              </p:ext>
            </p:extLst>
          </p:nvPr>
        </p:nvGraphicFramePr>
        <p:xfrm>
          <a:off x="5796136" y="1431620"/>
          <a:ext cx="2759968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r>
                        <a:rPr lang="cs-CZ" baseline="30000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K 10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K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7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Q 8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9 6 5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A 9 4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A Q J 8 2			 ? </a:t>
            </a:r>
            <a:r>
              <a:rPr lang="cs-CZ" sz="1800" dirty="0">
                <a:sym typeface="Symbol"/>
              </a:rPr>
              <a:t>			1NT = 12-14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K 6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>
                <a:sym typeface="Symbol"/>
              </a:rPr>
              <a:t>?					Závazek: 3NT 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  <a:r>
              <a:rPr lang="cs-CZ" sz="1800" dirty="0">
                <a:sym typeface="Symbol"/>
              </a:rPr>
              <a:t>					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♥3</a:t>
            </a: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  <a:r>
              <a:rPr lang="cs-CZ" sz="1800" dirty="0" smtClean="0">
                <a:sym typeface="Symbol" panose="05050102010706020507" pitchFamily="18" charset="2"/>
              </a:rPr>
              <a:t> ?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Při obraně </a:t>
            </a:r>
            <a:r>
              <a:rPr lang="cs-CZ" sz="1800" dirty="0" err="1" smtClean="0">
                <a:latin typeface="Century Gothic" panose="020B0502020202020204" pitchFamily="34" charset="0"/>
                <a:sym typeface="Symbol"/>
              </a:rPr>
              <a:t>beztrumfového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 závazku většinou bývá správné vrátit partnerovi barvu výnosu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sym typeface="Symbol"/>
              </a:rPr>
              <a:t>Tato partie je však výjimkou a vrácení srdcové desítky by k ničemu nevedlo</a:t>
            </a: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41945"/>
              </p:ext>
            </p:extLst>
          </p:nvPr>
        </p:nvGraphicFramePr>
        <p:xfrm>
          <a:off x="5796136" y="1431620"/>
          <a:ext cx="2759968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r>
                        <a:rPr lang="cs-CZ" baseline="30000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8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K 10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K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7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Q 8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9 6 5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A 9 4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A Q J 8 2			 ? </a:t>
            </a:r>
            <a:r>
              <a:rPr lang="cs-CZ" sz="1800" dirty="0">
                <a:sym typeface="Symbol"/>
              </a:rPr>
              <a:t>			1NT = 12-14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K 6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>
                <a:sym typeface="Symbol"/>
              </a:rPr>
              <a:t>?					Závazek: 3NT 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  <a:r>
              <a:rPr lang="cs-CZ" sz="1800" dirty="0">
                <a:sym typeface="Symbol"/>
              </a:rPr>
              <a:t>					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♥3</a:t>
            </a: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  <a:r>
              <a:rPr lang="cs-CZ" sz="1800" dirty="0" smtClean="0">
                <a:sym typeface="Symbol" panose="05050102010706020507" pitchFamily="18" charset="2"/>
              </a:rPr>
              <a:t> ?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Na stole je 14 FB, vy jich máte v ruce 11 a E bude mít na svou hlášku minimálně 12 FB – na partnera tak zbývají max. 3 FB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Protože všechny krále vidíte, jeho 3 FB budou nejspíš tři kluci nebo jedna dáma a jeden kluk – k srdcové barvě tak partner určitě nemá vstup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41945"/>
              </p:ext>
            </p:extLst>
          </p:nvPr>
        </p:nvGraphicFramePr>
        <p:xfrm>
          <a:off x="5796136" y="1431620"/>
          <a:ext cx="2759968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r>
                        <a:rPr lang="cs-CZ" baseline="30000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5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K 10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K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7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Q 8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9 6 5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A 9 4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A Q J 8 2			 ? </a:t>
            </a:r>
            <a:r>
              <a:rPr lang="cs-CZ" sz="1800" dirty="0">
                <a:sym typeface="Symbol"/>
              </a:rPr>
              <a:t>			1NT = 12-14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K 6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>
                <a:sym typeface="Symbol"/>
              </a:rPr>
              <a:t>?					Závazek: 3NT 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  <a:r>
              <a:rPr lang="cs-CZ" sz="1800" dirty="0">
                <a:sym typeface="Symbol"/>
              </a:rPr>
              <a:t>					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♥3</a:t>
            </a: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  <a:r>
              <a:rPr lang="cs-CZ" sz="1800" dirty="0" smtClean="0">
                <a:sym typeface="Symbol" panose="05050102010706020507" pitchFamily="18" charset="2"/>
              </a:rPr>
              <a:t> ?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Jedinou vaší šancí je, že partner má dámu pikovou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Zahrajte ve druhém zdvihu pikovou desítku – pokud byste zahrál malou, může ji HH pustit k devítce stolu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Dá-li HH kluka, partner vezme dámou a vy máte K87 za devítkou stolu a vstup károvým králem (HH nemůže mít dostatek zdvihů bez rozehrání kár)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41945"/>
              </p:ext>
            </p:extLst>
          </p:nvPr>
        </p:nvGraphicFramePr>
        <p:xfrm>
          <a:off x="5796136" y="1431620"/>
          <a:ext cx="2759968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r>
                        <a:rPr lang="cs-CZ" baseline="30000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3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K 10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K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7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Q 8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9 6 5				 A J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A 9 4				 Q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A Q J 8 2			 10 9 3</a:t>
            </a:r>
            <a:r>
              <a:rPr lang="cs-CZ" sz="1800" dirty="0">
                <a:sym typeface="Symbol"/>
              </a:rPr>
              <a:t>		1NT = 12-14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K 6				 A J 9 4</a:t>
            </a:r>
            <a:r>
              <a:rPr lang="cs-CZ" sz="1800" dirty="0">
                <a:sym typeface="Symbol"/>
              </a:rPr>
              <a:t>						</a:t>
            </a: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J 8 7 3 2</a:t>
            </a:r>
            <a:r>
              <a:rPr lang="cs-CZ" sz="1800" dirty="0">
                <a:sym typeface="Symbol"/>
              </a:rPr>
              <a:t>			Závazek: 3NT 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6 4</a:t>
            </a:r>
            <a:r>
              <a:rPr lang="cs-CZ" sz="1800" dirty="0">
                <a:sym typeface="Symbol"/>
              </a:rPr>
              <a:t>				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♥3</a:t>
            </a: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  <a:r>
              <a:rPr lang="cs-CZ" sz="1800" dirty="0" smtClean="0">
                <a:sym typeface="Symbol" panose="05050102010706020507" pitchFamily="18" charset="2"/>
              </a:rPr>
              <a:t> 10 7 5</a:t>
            </a:r>
            <a:r>
              <a:rPr lang="cs-CZ" sz="1800" dirty="0" smtClean="0">
                <a:sym typeface="Symbol"/>
              </a:rPr>
              <a:t>		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0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41945"/>
              </p:ext>
            </p:extLst>
          </p:nvPr>
        </p:nvGraphicFramePr>
        <p:xfrm>
          <a:off x="5796136" y="1431620"/>
          <a:ext cx="2759968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1NT</a:t>
                      </a:r>
                      <a:r>
                        <a:rPr lang="cs-CZ" baseline="30000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636912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4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49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259632" y="2132856"/>
            <a:ext cx="6711654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mortem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Při plánování obrany je nutno vzít v potaz informace vyplývající z dražby</a:t>
            </a:r>
          </a:p>
          <a:p>
            <a:r>
              <a:rPr lang="cs-CZ" dirty="0" smtClean="0"/>
              <a:t>Někdy budete nuceni zahrát na jedinou šanci, kterou ze své analýzy získáte</a:t>
            </a:r>
          </a:p>
          <a:p>
            <a:r>
              <a:rPr lang="cs-CZ" dirty="0" smtClean="0"/>
              <a:t>Máte-li v barvě, kterou potřebujete v obraně vypracovat např. A 10 8 7 a na stole je devítka, vyneste desítku, aby váš výnos soupeř nemohl pustit do stolu, za devítkou pak máte „vidli“ A 8</a:t>
            </a:r>
          </a:p>
        </p:txBody>
      </p:sp>
      <p:sp>
        <p:nvSpPr>
          <p:cNvPr id="7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8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5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259632" y="2132856"/>
            <a:ext cx="6711654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mortem</a:t>
            </a:r>
            <a:r>
              <a:rPr lang="cs-CZ" dirty="0" smtClean="0"/>
              <a:t>:</a:t>
            </a:r>
          </a:p>
          <a:p>
            <a:r>
              <a:rPr lang="cs-CZ" dirty="0" smtClean="0"/>
              <a:t>Dilema obránce v tomto rozdání je někdy nazýváno jako </a:t>
            </a:r>
            <a:r>
              <a:rPr lang="cs-CZ" dirty="0" err="1" smtClean="0">
                <a:hlinkClick r:id="rId2"/>
              </a:rPr>
              <a:t>Morton</a:t>
            </a:r>
            <a:r>
              <a:rPr lang="en-US" dirty="0" smtClean="0">
                <a:hlinkClick r:id="rId2"/>
              </a:rPr>
              <a:t>’s </a:t>
            </a:r>
            <a:r>
              <a:rPr lang="cs-CZ" dirty="0" err="1" smtClean="0">
                <a:hlinkClick r:id="rId2"/>
              </a:rPr>
              <a:t>Fork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Coup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– jakékoli řešení je špatné</a:t>
            </a:r>
          </a:p>
          <a:p>
            <a:r>
              <a:rPr lang="cs-CZ" dirty="0" smtClean="0"/>
              <a:t>Pokud nemáte dobrý odhoz na vysokou kartu v barvě </a:t>
            </a:r>
            <a:r>
              <a:rPr lang="cs-CZ" dirty="0" err="1" smtClean="0"/>
              <a:t>šikeny</a:t>
            </a:r>
            <a:r>
              <a:rPr lang="cs-CZ" dirty="0" smtClean="0"/>
              <a:t>, pak raději tento odhoz odložte na pozdější dobu, až budete vědět, co chcete skutečně odhodit</a:t>
            </a:r>
            <a:endParaRPr lang="cs-CZ" dirty="0"/>
          </a:p>
        </p:txBody>
      </p:sp>
      <p:sp>
        <p:nvSpPr>
          <p:cNvPr id="7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372" y="1011185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J 10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6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Q 6 5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?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?	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?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K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8 7 </a:t>
            </a:r>
            <a:r>
              <a:rPr lang="cs-CZ" sz="1800" dirty="0">
                <a:sym typeface="Symbol"/>
              </a:rPr>
              <a:t>			</a:t>
            </a:r>
            <a:r>
              <a:rPr lang="cs-CZ" sz="1800" dirty="0" smtClean="0">
                <a:sym typeface="Symbol"/>
              </a:rPr>
              <a:t>Závazek: 6 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J 10 			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J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i="1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Pozn. Dražba 4NT slibuje 28-29 FB (26-27 FB se draží přes </a:t>
            </a:r>
            <a:r>
              <a:rPr lang="cs-CZ" sz="1800" i="1" dirty="0" err="1" smtClean="0">
                <a:latin typeface="Century Gothic" panose="020B0502020202020204" pitchFamily="34" charset="0"/>
                <a:sym typeface="Symbol" panose="05050102010706020507" pitchFamily="18" charset="2"/>
              </a:rPr>
              <a:t>Kokishe</a:t>
            </a:r>
            <a:r>
              <a:rPr lang="cs-CZ" sz="1800" i="1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 2)</a:t>
            </a:r>
            <a:r>
              <a:rPr lang="cs-CZ" sz="1800" dirty="0" smtClean="0">
                <a:sym typeface="Symbol"/>
              </a:rPr>
              <a:t> 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73351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79912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5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372" y="1011185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J 10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6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Q 6 5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?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?	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?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K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8 7 </a:t>
            </a:r>
            <a:r>
              <a:rPr lang="cs-CZ" sz="1800" dirty="0">
                <a:sym typeface="Symbol"/>
              </a:rPr>
              <a:t>			</a:t>
            </a:r>
            <a:r>
              <a:rPr lang="cs-CZ" sz="1800" dirty="0" smtClean="0">
                <a:sym typeface="Symbol"/>
              </a:rPr>
              <a:t>Závazek: 6 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J 10 			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J</a:t>
            </a:r>
          </a:p>
          <a:p>
            <a:pPr>
              <a:spcBef>
                <a:spcPts val="0"/>
              </a:spcBef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Výnos přišel ev. tak, aby vám nic nezadal, E přiznává káro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Máte 5 zdvihů shora mimo kára a kárová barva by měla poskytnout dalších 5 zdvihů, problém je ale v tom, že kára máte zablokována bez vstupu na stůl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Další zdvihy lze vypracovat v pikách po vyražení pikového krále – budete mít další 2 pikové zdvihy a na piky stolu budete navíc moci odblokovat károvou sedmičku v ruce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73351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79912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4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372" y="1011185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J 10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6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Q 6 5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?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?	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?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K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8 7 </a:t>
            </a:r>
            <a:r>
              <a:rPr lang="cs-CZ" sz="1800" dirty="0">
                <a:sym typeface="Symbol"/>
              </a:rPr>
              <a:t>			</a:t>
            </a:r>
            <a:r>
              <a:rPr lang="cs-CZ" sz="1800" dirty="0" smtClean="0">
                <a:sym typeface="Symbol"/>
              </a:rPr>
              <a:t>Závazek: 6 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J 10 			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J</a:t>
            </a:r>
          </a:p>
          <a:p>
            <a:pPr>
              <a:spcBef>
                <a:spcPts val="0"/>
              </a:spcBef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ale zahrajete eso pikové a dámu pikovou, obránci tento zdvih nejspíš propustí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Zahrajte nejprve dámu pikovou, pokud ji obrana vezme, můžete pokračovat podle plánu, odehrát eso pikové, vysoká kára, přejděte na stůl károvou dámou a na kluka pikového odblokujte osmu károvou v ruce</a:t>
            </a: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73351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79912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6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372" y="1011185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J 10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6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Q 6 5 4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?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 ?					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?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Q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K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8 7 </a:t>
            </a:r>
            <a:r>
              <a:rPr lang="cs-CZ" sz="1800" dirty="0">
                <a:sym typeface="Symbol"/>
              </a:rPr>
              <a:t>			</a:t>
            </a:r>
            <a:r>
              <a:rPr lang="cs-CZ" sz="1800" dirty="0" smtClean="0">
                <a:sym typeface="Symbol"/>
              </a:rPr>
              <a:t>Závazek: 6 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J 10 			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J</a:t>
            </a:r>
          </a:p>
          <a:p>
            <a:pPr>
              <a:spcBef>
                <a:spcPts val="0"/>
              </a:spcBef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obránci propustí pikovou dámu, zkuste stejný manévr v srdcích – zahrajte kluka (vezmou-li dámou, můžete kára odblokovat na desítku srdcovou)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vám obránci propustí i kluka srdcového, vypracujete chybějící dvanáctý zdvih v </a:t>
            </a:r>
            <a:r>
              <a:rPr lang="cs-CZ" sz="1800" dirty="0" err="1" smtClean="0">
                <a:latin typeface="Century Gothic" panose="020B0502020202020204" pitchFamily="34" charset="0"/>
                <a:sym typeface="Symbol" panose="05050102010706020507" pitchFamily="18" charset="2"/>
              </a:rPr>
              <a:t>trefech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 (stačí vám pak jen 4 kárové zdvihy: 2 + 3 + 4 + 3 = 12)</a:t>
            </a: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73351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sz="1800" dirty="0" smtClean="0">
                          <a:latin typeface="Century Gothic" panose="020B0502020202020204" pitchFamily="34" charset="0"/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 panose="05050102010706020507" pitchFamily="18" charset="2"/>
                        </a:rPr>
                        <a:t>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79912" y="270892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6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5920</TotalTime>
  <Words>2102</Words>
  <Application>Microsoft Office PowerPoint</Application>
  <PresentationFormat>Předvádění na obrazovce (4:3)</PresentationFormat>
  <Paragraphs>1445</Paragraphs>
  <Slides>49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Ion</vt:lpstr>
      <vt:lpstr>Sehrávkové problémy 2.část</vt:lpstr>
      <vt:lpstr>Rozdání 1</vt:lpstr>
      <vt:lpstr>Rozdání 1</vt:lpstr>
      <vt:lpstr>Rozdání 1</vt:lpstr>
      <vt:lpstr>Rozdání 1</vt:lpstr>
      <vt:lpstr>Rozdání 2</vt:lpstr>
      <vt:lpstr>Rozdání 2</vt:lpstr>
      <vt:lpstr>Rozdání 2</vt:lpstr>
      <vt:lpstr>Rozdání 2</vt:lpstr>
      <vt:lpstr>Rozdání 2</vt:lpstr>
      <vt:lpstr>Rozdání 2</vt:lpstr>
      <vt:lpstr>Rozdání 3</vt:lpstr>
      <vt:lpstr>Rozdání 3</vt:lpstr>
      <vt:lpstr>Rozdání 3</vt:lpstr>
      <vt:lpstr>Rozdání 3</vt:lpstr>
      <vt:lpstr>Rozdání 3</vt:lpstr>
      <vt:lpstr>Rozdání 4</vt:lpstr>
      <vt:lpstr>Rozdání 4</vt:lpstr>
      <vt:lpstr>Rozdání 4</vt:lpstr>
      <vt:lpstr>Rozdání 4</vt:lpstr>
      <vt:lpstr>Rozdání 4</vt:lpstr>
      <vt:lpstr>Rozdání 4</vt:lpstr>
      <vt:lpstr>Rozdání 4</vt:lpstr>
      <vt:lpstr>Rozdání 4</vt:lpstr>
      <vt:lpstr>Rozdání 4</vt:lpstr>
      <vt:lpstr>Rozdání 5</vt:lpstr>
      <vt:lpstr>Rozdání 5</vt:lpstr>
      <vt:lpstr>Rozdání 5</vt:lpstr>
      <vt:lpstr>Rozdání 5</vt:lpstr>
      <vt:lpstr>Rozdání 5</vt:lpstr>
      <vt:lpstr>Rozdání 5</vt:lpstr>
      <vt:lpstr>Rozdání 5</vt:lpstr>
      <vt:lpstr>Rozdání 6</vt:lpstr>
      <vt:lpstr>Rozdání 6</vt:lpstr>
      <vt:lpstr>Rozdání 6</vt:lpstr>
      <vt:lpstr>Rozdání 6</vt:lpstr>
      <vt:lpstr>Rozdání 6</vt:lpstr>
      <vt:lpstr>Obranné problémy 2.část</vt:lpstr>
      <vt:lpstr>Rozdání 7</vt:lpstr>
      <vt:lpstr>Rozdání 7</vt:lpstr>
      <vt:lpstr>Rozdání 7</vt:lpstr>
      <vt:lpstr>Rozdání 7</vt:lpstr>
      <vt:lpstr>Rozdání 7</vt:lpstr>
      <vt:lpstr>Rozdání 8</vt:lpstr>
      <vt:lpstr>Rozdání 8</vt:lpstr>
      <vt:lpstr>Rozdání 8</vt:lpstr>
      <vt:lpstr>Rozdání 8</vt:lpstr>
      <vt:lpstr>Rozdání 8</vt:lpstr>
      <vt:lpstr>Rozdání 8</vt:lpstr>
    </vt:vector>
  </TitlesOfParts>
  <Company>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 and Endplay</dc:title>
  <dc:creator>Vladimir Nulicek,,,,</dc:creator>
  <cp:lastModifiedBy>Vladimír Nulíček</cp:lastModifiedBy>
  <cp:revision>230</cp:revision>
  <cp:lastPrinted>2019-04-13T11:10:33Z</cp:lastPrinted>
  <dcterms:created xsi:type="dcterms:W3CDTF">2018-06-21T07:19:45Z</dcterms:created>
  <dcterms:modified xsi:type="dcterms:W3CDTF">2019-04-23T21:00:37Z</dcterms:modified>
</cp:coreProperties>
</file>