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2" r:id="rId1"/>
  </p:sldMasterIdLst>
  <p:notesMasterIdLst>
    <p:notesMasterId r:id="rId18"/>
  </p:notesMasterIdLst>
  <p:handoutMasterIdLst>
    <p:handoutMasterId r:id="rId19"/>
  </p:handoutMasterIdLst>
  <p:sldIdLst>
    <p:sldId id="290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48" r:id="rId13"/>
    <p:sldId id="349" r:id="rId14"/>
    <p:sldId id="350" r:id="rId15"/>
    <p:sldId id="351" r:id="rId16"/>
    <p:sldId id="352" r:id="rId1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>
      <p:cViewPr>
        <p:scale>
          <a:sx n="114" d="100"/>
          <a:sy n="114" d="100"/>
        </p:scale>
        <p:origin x="-1566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FD582-E71F-4F25-8527-41C72B0AB69E}" type="datetimeFigureOut">
              <a:rPr lang="cs-CZ" smtClean="0"/>
              <a:t>20.2.2019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EED1D-6787-4FC2-9E47-E60D21679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871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CB2BC-B919-474A-8E06-423CECE69E48}" type="datetimeFigureOut">
              <a:rPr lang="cs-CZ" smtClean="0"/>
              <a:t>20.2.2019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B9CAF-6AAA-41F3-BD44-D60FD2136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41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9CAF-6AAA-41F3-BD44-D60FD213627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8324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9CAF-6AAA-41F3-BD44-D60FD2136276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802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9CAF-6AAA-41F3-BD44-D60FD2136276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0758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9CAF-6AAA-41F3-BD44-D60FD2136276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508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9CAF-6AAA-41F3-BD44-D60FD2136276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5799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9CAF-6AAA-41F3-BD44-D60FD2136276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5208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9CAF-6AAA-41F3-BD44-D60FD2136276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5208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9CAF-6AAA-41F3-BD44-D60FD2136276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520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9CAF-6AAA-41F3-BD44-D60FD213627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3768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9CAF-6AAA-41F3-BD44-D60FD213627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588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9CAF-6AAA-41F3-BD44-D60FD2136276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917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9CAF-6AAA-41F3-BD44-D60FD2136276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991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9CAF-6AAA-41F3-BD44-D60FD213627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762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9CAF-6AAA-41F3-BD44-D60FD2136276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8530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9CAF-6AAA-41F3-BD44-D60FD2136276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364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9CAF-6AAA-41F3-BD44-D60FD2136276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713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A3BE0-A3CE-47FA-8CB3-4107DCBF293C}" type="datetime1">
              <a:rPr lang="cs-CZ" smtClean="0"/>
              <a:t>20.2.2019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512" y="67076"/>
            <a:ext cx="3859795" cy="228660"/>
          </a:xfrm>
        </p:spPr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50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CA85-883E-4A7E-AA3D-06BAD2C9A320}" type="datetime1">
              <a:rPr lang="cs-CZ" smtClean="0"/>
              <a:t>20.2.2019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01115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CA85-883E-4A7E-AA3D-06BAD2C9A320}" type="datetime1">
              <a:rPr lang="cs-CZ" smtClean="0"/>
              <a:t>20.2.2019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469132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540814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CA85-883E-4A7E-AA3D-06BAD2C9A320}" type="datetime1">
              <a:rPr lang="cs-CZ" smtClean="0"/>
              <a:t>20.2.2019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4061295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CA85-883E-4A7E-AA3D-06BAD2C9A320}" type="datetime1">
              <a:rPr lang="cs-CZ" smtClean="0"/>
              <a:t>20.2.2019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566161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CA85-883E-4A7E-AA3D-06BAD2C9A320}" type="datetime1">
              <a:rPr lang="cs-CZ" smtClean="0"/>
              <a:t>20.2.2019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805282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CA85-883E-4A7E-AA3D-06BAD2C9A320}" type="datetime1">
              <a:rPr lang="cs-CZ" smtClean="0"/>
              <a:t>20.2.2019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777409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D6A-77DF-4A96-9469-B934CA883A90}" type="datetime1">
              <a:rPr lang="cs-CZ" smtClean="0"/>
              <a:t>20.2.2019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845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6EF48-4BEA-4C88-B576-2A4914F103CA}" type="datetime1">
              <a:rPr lang="cs-CZ" smtClean="0"/>
              <a:t>20.2.2019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61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2925" y="99230"/>
            <a:ext cx="1673506" cy="153811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err="1" smtClean="0"/>
              <a:t>Strip</a:t>
            </a:r>
            <a:r>
              <a:rPr lang="cs-CZ" dirty="0" smtClean="0"/>
              <a:t> and </a:t>
            </a:r>
            <a:r>
              <a:rPr lang="cs-CZ" dirty="0" err="1" smtClean="0"/>
              <a:t>endplay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605" y="124220"/>
            <a:ext cx="3859795" cy="228660"/>
          </a:xfrm>
        </p:spPr>
        <p:txBody>
          <a:bodyPr/>
          <a:lstStyle/>
          <a:p>
            <a:r>
              <a:rPr lang="cs-CZ" dirty="0" smtClean="0"/>
              <a:t>PRABRA - Kurz pro pokročilé - (c) </a:t>
            </a:r>
            <a:r>
              <a:rPr lang="cs-CZ" dirty="0" err="1" smtClean="0"/>
              <a:t>V.Nulíček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76672"/>
            <a:ext cx="1325005" cy="547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9598500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8F06F-76D0-40EA-98AB-4739050DD558}" type="datetime1">
              <a:rPr lang="cs-CZ" smtClean="0"/>
              <a:t>20.2.2019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577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606-F535-43E0-99D8-20B1B7BAA47A}" type="datetime1">
              <a:rPr lang="cs-CZ" smtClean="0"/>
              <a:t>20.2.2019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10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7B28-4312-4D02-BAF5-0201810C376E}" type="datetime1">
              <a:rPr lang="cs-CZ" smtClean="0"/>
              <a:t>20.2.2019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53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CA85-883E-4A7E-AA3D-06BAD2C9A320}" type="datetime1">
              <a:rPr lang="cs-CZ" smtClean="0"/>
              <a:t>20.2.2019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514483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AB11-7F0C-4F08-BBBD-E0D1193CDB2F}" type="datetime1">
              <a:rPr lang="cs-CZ" smtClean="0"/>
              <a:t>20.2.2019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761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C47D-FA1D-47A2-A836-D632D77539F2}" type="datetime1">
              <a:rPr lang="cs-CZ" smtClean="0"/>
              <a:t>20.2.2019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639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1298-26D8-4525-ABF1-535358D92CF1}" type="datetime1">
              <a:rPr lang="cs-CZ" smtClean="0"/>
              <a:t>20.2.2019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60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2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53CCA85-883E-4A7E-AA3D-06BAD2C9A320}" type="datetime1">
              <a:rPr lang="cs-CZ" smtClean="0"/>
              <a:t>20.2.2019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78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03" r:id="rId1"/>
    <p:sldLayoutId id="2147484104" r:id="rId2"/>
    <p:sldLayoutId id="2147484105" r:id="rId3"/>
    <p:sldLayoutId id="2147484106" r:id="rId4"/>
    <p:sldLayoutId id="2147484107" r:id="rId5"/>
    <p:sldLayoutId id="2147484108" r:id="rId6"/>
    <p:sldLayoutId id="2147484109" r:id="rId7"/>
    <p:sldLayoutId id="2147484110" r:id="rId8"/>
    <p:sldLayoutId id="2147484111" r:id="rId9"/>
    <p:sldLayoutId id="2147484112" r:id="rId10"/>
    <p:sldLayoutId id="2147484113" r:id="rId11"/>
    <p:sldLayoutId id="2147484114" r:id="rId12"/>
    <p:sldLayoutId id="2147484115" r:id="rId13"/>
    <p:sldLayoutId id="2147484116" r:id="rId14"/>
    <p:sldLayoutId id="2147484117" r:id="rId15"/>
    <p:sldLayoutId id="2147484118" r:id="rId16"/>
    <p:sldLayoutId id="2147484119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dirty="0" smtClean="0"/>
              <a:t>Přenesení hrozby</a:t>
            </a:r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5724128" y="99230"/>
            <a:ext cx="2042303" cy="161418"/>
          </a:xfrm>
        </p:spPr>
        <p:txBody>
          <a:bodyPr/>
          <a:lstStyle/>
          <a:p>
            <a:r>
              <a:rPr lang="cs-CZ" dirty="0" err="1" smtClean="0"/>
              <a:t>Skvízy</a:t>
            </a:r>
            <a:r>
              <a:rPr lang="cs-CZ" dirty="0" smtClean="0"/>
              <a:t> snadno a  rychle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772816"/>
            <a:ext cx="6711654" cy="454759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Podmínka B – obě hrozby musí být namířeny proti stejnému obránci</a:t>
            </a:r>
          </a:p>
          <a:p>
            <a:r>
              <a:rPr lang="cs-CZ" dirty="0" smtClean="0"/>
              <a:t>Někdy je nutno hrozbu v jedné barvě převést na toho obránce, který zadržuje druhou hrozbu</a:t>
            </a:r>
          </a:p>
          <a:p>
            <a:pPr marL="0" indent="0">
              <a:buNone/>
            </a:pPr>
            <a:r>
              <a:rPr lang="cs-CZ" dirty="0" smtClean="0">
                <a:sym typeface="Symbol"/>
              </a:rPr>
              <a:t>						A J 8 7</a:t>
            </a: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			</a:t>
            </a:r>
            <a:r>
              <a:rPr lang="cs-CZ" dirty="0" smtClean="0">
                <a:sym typeface="Symbol"/>
              </a:rPr>
              <a:t>Q 9 5</a:t>
            </a: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			</a:t>
            </a:r>
            <a:r>
              <a:rPr lang="cs-CZ" dirty="0" smtClean="0">
                <a:sym typeface="Symbol"/>
              </a:rPr>
              <a:t>A 6 4</a:t>
            </a: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			A </a:t>
            </a:r>
            <a:r>
              <a:rPr lang="cs-CZ" dirty="0" smtClean="0">
                <a:sym typeface="Symbol"/>
              </a:rPr>
              <a:t>K 5 </a:t>
            </a: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 </a:t>
            </a:r>
            <a:r>
              <a:rPr lang="cs-CZ" dirty="0" smtClean="0">
                <a:sym typeface="Symbol"/>
              </a:rPr>
              <a:t>6	</a:t>
            </a:r>
            <a:r>
              <a:rPr lang="cs-CZ" dirty="0">
                <a:sym typeface="Symbol"/>
              </a:rPr>
              <a:t>					 </a:t>
            </a:r>
            <a:r>
              <a:rPr lang="cs-CZ" dirty="0" smtClean="0">
                <a:sym typeface="Symbol"/>
              </a:rPr>
              <a:t>9 3</a:t>
            </a: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 </a:t>
            </a:r>
            <a:r>
              <a:rPr lang="cs-CZ" dirty="0" smtClean="0">
                <a:sym typeface="Symbol"/>
              </a:rPr>
              <a:t>J 10 8 4 3 </a:t>
            </a:r>
            <a:r>
              <a:rPr lang="cs-CZ" dirty="0">
                <a:sym typeface="Symbol"/>
              </a:rPr>
              <a:t>			</a:t>
            </a:r>
            <a:r>
              <a:rPr lang="cs-CZ" dirty="0" smtClean="0">
                <a:sym typeface="Symbol"/>
              </a:rPr>
              <a:t>	 K 7 6 2</a:t>
            </a: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 </a:t>
            </a:r>
            <a:r>
              <a:rPr lang="cs-CZ" dirty="0" smtClean="0">
                <a:sym typeface="Symbol"/>
              </a:rPr>
              <a:t>K 10 8 3</a:t>
            </a:r>
            <a:r>
              <a:rPr lang="cs-CZ" dirty="0">
                <a:sym typeface="Symbol"/>
              </a:rPr>
              <a:t>			</a:t>
            </a:r>
            <a:r>
              <a:rPr lang="cs-CZ" dirty="0" smtClean="0">
                <a:sym typeface="Symbol"/>
              </a:rPr>
              <a:t>	 J 9 7 2</a:t>
            </a: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 </a:t>
            </a:r>
            <a:r>
              <a:rPr lang="cs-CZ" dirty="0" smtClean="0">
                <a:sym typeface="Symbol"/>
              </a:rPr>
              <a:t>9 4 3	</a:t>
            </a: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</a:t>
            </a:r>
            <a:r>
              <a:rPr lang="cs-CZ" dirty="0">
                <a:sym typeface="Symbol"/>
              </a:rPr>
              <a:t>		 </a:t>
            </a:r>
            <a:r>
              <a:rPr lang="cs-CZ" dirty="0" smtClean="0">
                <a:sym typeface="Symbol"/>
              </a:rPr>
              <a:t>10 7 6</a:t>
            </a: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			</a:t>
            </a:r>
            <a:r>
              <a:rPr lang="cs-CZ" dirty="0" smtClean="0">
                <a:sym typeface="Symbol"/>
              </a:rPr>
              <a:t>K Q 10 5 4 2  </a:t>
            </a: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			</a:t>
            </a:r>
            <a:r>
              <a:rPr lang="cs-CZ" dirty="0" smtClean="0">
                <a:sym typeface="Symbol"/>
              </a:rPr>
              <a:t>A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			</a:t>
            </a:r>
            <a:r>
              <a:rPr lang="cs-CZ" dirty="0" smtClean="0">
                <a:sym typeface="Symbol"/>
              </a:rPr>
              <a:t>Q 5 </a:t>
            </a: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			</a:t>
            </a:r>
            <a:r>
              <a:rPr lang="cs-CZ" dirty="0" smtClean="0">
                <a:sym typeface="Symbol"/>
              </a:rPr>
              <a:t>Q J 8 2 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 smtClean="0"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dirty="0" smtClean="0">
                <a:sym typeface="Symbol"/>
              </a:rPr>
              <a:t>Hrajete sedm piků po výnosu klukem srdcovým</a:t>
            </a:r>
            <a:endParaRPr lang="cs-CZ" dirty="0">
              <a:sym typeface="Symbol"/>
            </a:endParaRP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956" y="4077072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600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Jednoduchý </a:t>
            </a:r>
            <a:r>
              <a:rPr lang="cs-CZ" sz="3600" dirty="0" err="1" smtClean="0"/>
              <a:t>skvíz</a:t>
            </a:r>
            <a:r>
              <a:rPr lang="cs-CZ" sz="3600" dirty="0" smtClean="0"/>
              <a:t> –</a:t>
            </a:r>
            <a:br>
              <a:rPr lang="cs-CZ" sz="3600" dirty="0" smtClean="0"/>
            </a:br>
            <a:r>
              <a:rPr lang="cs-CZ" sz="3600" dirty="0" err="1" smtClean="0"/>
              <a:t>Twin-entry</a:t>
            </a:r>
            <a:r>
              <a:rPr lang="cs-CZ" sz="3600" dirty="0" smtClean="0"/>
              <a:t> </a:t>
            </a:r>
            <a:r>
              <a:rPr lang="cs-CZ" sz="3600" dirty="0" err="1"/>
              <a:t>t</a:t>
            </a:r>
            <a:r>
              <a:rPr lang="cs-CZ" sz="3600" dirty="0" err="1" smtClean="0"/>
              <a:t>hread</a:t>
            </a:r>
            <a:endParaRPr lang="cs-CZ" sz="3600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5724128" y="99230"/>
            <a:ext cx="2042303" cy="161418"/>
          </a:xfrm>
        </p:spPr>
        <p:txBody>
          <a:bodyPr/>
          <a:lstStyle/>
          <a:p>
            <a:r>
              <a:rPr lang="cs-CZ" dirty="0" err="1" smtClean="0"/>
              <a:t>Skvízy</a:t>
            </a:r>
            <a:r>
              <a:rPr lang="cs-CZ" dirty="0" smtClean="0"/>
              <a:t> snadno a  rychle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10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772816"/>
            <a:ext cx="7848872" cy="454759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600" dirty="0" smtClean="0">
                <a:sym typeface="Symbol"/>
              </a:rPr>
              <a:t>						Q 8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ym typeface="Symbol"/>
              </a:rPr>
              <a:t>	</a:t>
            </a:r>
            <a:r>
              <a:rPr lang="cs-CZ" sz="1600" dirty="0" smtClean="0">
                <a:sym typeface="Symbol"/>
              </a:rPr>
              <a:t>					K 8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ym typeface="Symbol"/>
              </a:rPr>
              <a:t>	</a:t>
            </a:r>
            <a:r>
              <a:rPr lang="cs-CZ" sz="1600" dirty="0" smtClean="0">
                <a:sym typeface="Symbol"/>
              </a:rPr>
              <a:t>					A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ym typeface="Symbol"/>
              </a:rPr>
              <a:t>	</a:t>
            </a:r>
            <a:r>
              <a:rPr lang="cs-CZ" sz="1600" dirty="0" smtClean="0">
                <a:sym typeface="Symbol"/>
              </a:rPr>
              <a:t>					A J 6 4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ym typeface="Symbol"/>
              </a:rPr>
              <a:t>	</a:t>
            </a:r>
            <a:r>
              <a:rPr lang="cs-CZ" sz="1600" dirty="0" smtClean="0">
                <a:sym typeface="Symbol"/>
              </a:rPr>
              <a:t>			9 7 5 2				10 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ym typeface="Symbol"/>
              </a:rPr>
              <a:t>	</a:t>
            </a:r>
            <a:r>
              <a:rPr lang="cs-CZ" sz="1600" dirty="0" smtClean="0">
                <a:sym typeface="Symbol"/>
              </a:rPr>
              <a:t>			10 9 4 2				7 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ym typeface="Symbol"/>
              </a:rPr>
              <a:t>	</a:t>
            </a:r>
            <a:r>
              <a:rPr lang="cs-CZ" sz="1600" dirty="0" smtClean="0">
                <a:sym typeface="Symbol"/>
              </a:rPr>
              <a:t>			9 5 2				Q J 8 6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ym typeface="Symbol"/>
              </a:rPr>
              <a:t>	</a:t>
            </a:r>
            <a:r>
              <a:rPr lang="cs-CZ" sz="1600" dirty="0" smtClean="0">
                <a:sym typeface="Symbol"/>
              </a:rPr>
              <a:t>			8 7					K Q 10 3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ym typeface="Symbol"/>
              </a:rPr>
              <a:t>						</a:t>
            </a:r>
            <a:r>
              <a:rPr lang="cs-CZ" sz="1600" dirty="0" smtClean="0">
                <a:sym typeface="Symbol"/>
              </a:rPr>
              <a:t>A K J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ym typeface="Symbol"/>
              </a:rPr>
              <a:t>	</a:t>
            </a:r>
            <a:r>
              <a:rPr lang="cs-CZ" sz="1600" dirty="0" smtClean="0">
                <a:sym typeface="Symbol"/>
              </a:rPr>
              <a:t>					A Q J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ym typeface="Symbol"/>
              </a:rPr>
              <a:t>	</a:t>
            </a:r>
            <a:r>
              <a:rPr lang="cs-CZ" sz="1600" dirty="0" smtClean="0">
                <a:sym typeface="Symbol"/>
              </a:rPr>
              <a:t>					K 10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ym typeface="Symbol"/>
              </a:rPr>
              <a:t>	</a:t>
            </a:r>
            <a:r>
              <a:rPr lang="cs-CZ" sz="1600" dirty="0" smtClean="0">
                <a:sym typeface="Symbol"/>
              </a:rPr>
              <a:t>					9 5</a:t>
            </a:r>
          </a:p>
          <a:p>
            <a:r>
              <a:rPr lang="cs-CZ" sz="1600" dirty="0" smtClean="0">
                <a:sym typeface="Symbol"/>
              </a:rPr>
              <a:t>Závazek je 6NT, W vynáší osmu trefovou, kterou propouštíte kvůli zarovnán počtu</a:t>
            </a:r>
          </a:p>
          <a:p>
            <a:r>
              <a:rPr lang="cs-CZ" sz="1600" dirty="0" smtClean="0">
                <a:sym typeface="Symbol"/>
              </a:rPr>
              <a:t>E bere desítkou a vrací krále trefového k vašemu esu</a:t>
            </a:r>
          </a:p>
          <a:p>
            <a:r>
              <a:rPr lang="cs-CZ" sz="1600" dirty="0" smtClean="0">
                <a:sym typeface="Symbol"/>
              </a:rPr>
              <a:t>Máte 11 zdvihů, šance na dvanáctý je trefo-kárový </a:t>
            </a:r>
            <a:r>
              <a:rPr lang="cs-CZ" sz="1600" dirty="0" err="1" smtClean="0">
                <a:sym typeface="Symbol"/>
              </a:rPr>
              <a:t>skvíz</a:t>
            </a:r>
            <a:r>
              <a:rPr lang="cs-CZ" sz="1600" dirty="0" smtClean="0">
                <a:sym typeface="Symbol"/>
              </a:rPr>
              <a:t> – </a:t>
            </a:r>
            <a:r>
              <a:rPr lang="cs-CZ" sz="1600" dirty="0" err="1" smtClean="0">
                <a:sym typeface="Symbol"/>
              </a:rPr>
              <a:t>jednokartovou</a:t>
            </a:r>
            <a:r>
              <a:rPr lang="cs-CZ" sz="1600" dirty="0" smtClean="0">
                <a:sym typeface="Symbol"/>
              </a:rPr>
              <a:t> hrozbou je kluk trefový proti E, vaší nadějí je, že E má rovněž QJ v kárech</a:t>
            </a:r>
          </a:p>
          <a:p>
            <a:endParaRPr lang="cs-CZ" sz="1600" dirty="0" smtClean="0"/>
          </a:p>
          <a:p>
            <a:endParaRPr lang="cs-CZ" sz="16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996952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724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Jednoduchý </a:t>
            </a:r>
            <a:r>
              <a:rPr lang="cs-CZ" sz="3600" dirty="0" err="1" smtClean="0"/>
              <a:t>skvíz</a:t>
            </a:r>
            <a:r>
              <a:rPr lang="cs-CZ" sz="3600" dirty="0" smtClean="0"/>
              <a:t> –</a:t>
            </a:r>
            <a:br>
              <a:rPr lang="cs-CZ" sz="3600" dirty="0" smtClean="0"/>
            </a:br>
            <a:r>
              <a:rPr lang="cs-CZ" sz="3600" dirty="0" err="1" smtClean="0"/>
              <a:t>Twin-entry</a:t>
            </a:r>
            <a:r>
              <a:rPr lang="cs-CZ" sz="3600" dirty="0" smtClean="0"/>
              <a:t> </a:t>
            </a:r>
            <a:r>
              <a:rPr lang="cs-CZ" sz="3600" dirty="0" err="1"/>
              <a:t>t</a:t>
            </a:r>
            <a:r>
              <a:rPr lang="cs-CZ" sz="3600" dirty="0" err="1" smtClean="0"/>
              <a:t>hread</a:t>
            </a:r>
            <a:endParaRPr lang="cs-CZ" sz="3600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5724128" y="99230"/>
            <a:ext cx="2042303" cy="161418"/>
          </a:xfrm>
        </p:spPr>
        <p:txBody>
          <a:bodyPr/>
          <a:lstStyle/>
          <a:p>
            <a:r>
              <a:rPr lang="cs-CZ" dirty="0" err="1" smtClean="0"/>
              <a:t>Skvízy</a:t>
            </a:r>
            <a:r>
              <a:rPr lang="cs-CZ" dirty="0" smtClean="0"/>
              <a:t> snadno a  rychle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11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772816"/>
            <a:ext cx="7848872" cy="454759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600" dirty="0" smtClean="0">
                <a:sym typeface="Symbol"/>
              </a:rPr>
              <a:t>						</a:t>
            </a:r>
            <a:r>
              <a:rPr lang="cs-CZ" sz="1600" dirty="0">
                <a:solidFill>
                  <a:srgbClr val="FF0000"/>
                </a:solidFill>
                <a:sym typeface="Symbol"/>
              </a:rPr>
              <a:t>Q 8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ym typeface="Symbol"/>
              </a:rPr>
              <a:t>	</a:t>
            </a:r>
            <a:r>
              <a:rPr lang="cs-CZ" sz="1600" dirty="0" smtClean="0">
                <a:sym typeface="Symbol"/>
              </a:rPr>
              <a:t>					</a:t>
            </a:r>
            <a:r>
              <a:rPr lang="cs-CZ" sz="1600" dirty="0">
                <a:solidFill>
                  <a:srgbClr val="FF0000"/>
                </a:solidFill>
                <a:sym typeface="Symbol"/>
              </a:rPr>
              <a:t>K 8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ym typeface="Symbol"/>
              </a:rPr>
              <a:t>	</a:t>
            </a:r>
            <a:r>
              <a:rPr lang="cs-CZ" sz="1600" dirty="0" smtClean="0">
                <a:sym typeface="Symbol"/>
              </a:rPr>
              <a:t>					A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ym typeface="Symbol"/>
              </a:rPr>
              <a:t>	</a:t>
            </a:r>
            <a:r>
              <a:rPr lang="cs-CZ" sz="1600" dirty="0" smtClean="0">
                <a:sym typeface="Symbol"/>
              </a:rPr>
              <a:t>					</a:t>
            </a:r>
            <a:r>
              <a:rPr lang="cs-CZ" sz="1600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cs-CZ" sz="1600" dirty="0" smtClean="0">
                <a:sym typeface="Symbol"/>
              </a:rPr>
              <a:t> J 6 </a:t>
            </a:r>
            <a:r>
              <a:rPr lang="cs-CZ" sz="1600" dirty="0">
                <a:solidFill>
                  <a:srgbClr val="FF0000"/>
                </a:solidFill>
                <a:sym typeface="Symbol"/>
              </a:rPr>
              <a:t>4</a:t>
            </a:r>
            <a:r>
              <a:rPr lang="cs-CZ" sz="1600" dirty="0" smtClean="0">
                <a:sym typeface="Symbol"/>
              </a:rPr>
              <a:t> </a:t>
            </a:r>
            <a:r>
              <a:rPr lang="cs-CZ" sz="1600" dirty="0">
                <a:solidFill>
                  <a:srgbClr val="FF0000"/>
                </a:solidFill>
                <a:sym typeface="Symbol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ym typeface="Symbol"/>
              </a:rPr>
              <a:t>	</a:t>
            </a:r>
            <a:r>
              <a:rPr lang="cs-CZ" sz="1600" dirty="0" smtClean="0">
                <a:sym typeface="Symbol"/>
              </a:rPr>
              <a:t>			</a:t>
            </a:r>
            <a:r>
              <a:rPr lang="cs-CZ" sz="1600" dirty="0">
                <a:solidFill>
                  <a:srgbClr val="FF0000"/>
                </a:solidFill>
                <a:sym typeface="Symbol"/>
              </a:rPr>
              <a:t>9 7 5 2</a:t>
            </a:r>
            <a:r>
              <a:rPr lang="cs-CZ" sz="1600" dirty="0" smtClean="0">
                <a:sym typeface="Symbol"/>
              </a:rPr>
              <a:t>				</a:t>
            </a:r>
            <a:r>
              <a:rPr lang="cs-CZ" sz="1600" dirty="0">
                <a:solidFill>
                  <a:srgbClr val="FF0000"/>
                </a:solidFill>
                <a:sym typeface="Symbol"/>
              </a:rPr>
              <a:t>10 6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ym typeface="Symbol"/>
              </a:rPr>
              <a:t>	</a:t>
            </a:r>
            <a:r>
              <a:rPr lang="cs-CZ" sz="1600" dirty="0" smtClean="0">
                <a:sym typeface="Symbol"/>
              </a:rPr>
              <a:t>			</a:t>
            </a:r>
            <a:r>
              <a:rPr lang="cs-CZ" sz="1600" dirty="0">
                <a:solidFill>
                  <a:srgbClr val="FF0000"/>
                </a:solidFill>
                <a:sym typeface="Symbol"/>
              </a:rPr>
              <a:t>10 9 4 </a:t>
            </a:r>
            <a:r>
              <a:rPr lang="cs-CZ" sz="1600" dirty="0">
                <a:sym typeface="Symbol"/>
              </a:rPr>
              <a:t>2</a:t>
            </a:r>
            <a:r>
              <a:rPr lang="cs-CZ" sz="1600" dirty="0" smtClean="0">
                <a:sym typeface="Symbol"/>
              </a:rPr>
              <a:t>				</a:t>
            </a:r>
            <a:r>
              <a:rPr lang="cs-CZ" sz="1600" dirty="0">
                <a:solidFill>
                  <a:srgbClr val="FF0000"/>
                </a:solidFill>
                <a:sym typeface="Symbol"/>
              </a:rPr>
              <a:t>7 6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ym typeface="Symbol"/>
              </a:rPr>
              <a:t>	</a:t>
            </a:r>
            <a:r>
              <a:rPr lang="cs-CZ" sz="1600" dirty="0" smtClean="0">
                <a:sym typeface="Symbol"/>
              </a:rPr>
              <a:t>			9 5 2				Q J 8 </a:t>
            </a:r>
            <a:r>
              <a:rPr lang="cs-CZ" sz="1600" dirty="0">
                <a:solidFill>
                  <a:srgbClr val="FF0000"/>
                </a:solidFill>
                <a:sym typeface="Symbol"/>
              </a:rPr>
              <a:t>6</a:t>
            </a:r>
            <a:r>
              <a:rPr lang="cs-CZ" sz="1600" dirty="0" smtClean="0">
                <a:sym typeface="Symbol"/>
              </a:rPr>
              <a:t> </a:t>
            </a:r>
            <a:r>
              <a:rPr lang="cs-CZ" sz="1600" dirty="0">
                <a:solidFill>
                  <a:srgbClr val="FF0000"/>
                </a:solidFill>
                <a:sym typeface="Symbol"/>
              </a:rPr>
              <a:t>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ym typeface="Symbol"/>
              </a:rPr>
              <a:t>	</a:t>
            </a:r>
            <a:r>
              <a:rPr lang="cs-CZ" sz="1600" dirty="0" smtClean="0">
                <a:sym typeface="Symbol"/>
              </a:rPr>
              <a:t>			</a:t>
            </a:r>
            <a:r>
              <a:rPr lang="cs-CZ" sz="1600" dirty="0">
                <a:solidFill>
                  <a:srgbClr val="FF0000"/>
                </a:solidFill>
                <a:sym typeface="Symbol"/>
              </a:rPr>
              <a:t>8 7	</a:t>
            </a:r>
            <a:r>
              <a:rPr lang="cs-CZ" sz="1600" dirty="0" smtClean="0">
                <a:sym typeface="Symbol"/>
              </a:rPr>
              <a:t>				</a:t>
            </a:r>
            <a:r>
              <a:rPr lang="cs-CZ" sz="1600" dirty="0">
                <a:solidFill>
                  <a:srgbClr val="FF0000"/>
                </a:solidFill>
                <a:sym typeface="Symbol"/>
              </a:rPr>
              <a:t>K</a:t>
            </a:r>
            <a:r>
              <a:rPr lang="cs-CZ" sz="1600" dirty="0" smtClean="0">
                <a:sym typeface="Symbol"/>
              </a:rPr>
              <a:t> Q </a:t>
            </a:r>
            <a:r>
              <a:rPr lang="cs-CZ" sz="1600" dirty="0">
                <a:solidFill>
                  <a:srgbClr val="FF0000"/>
                </a:solidFill>
                <a:sym typeface="Symbol"/>
              </a:rPr>
              <a:t>10</a:t>
            </a:r>
            <a:r>
              <a:rPr lang="cs-CZ" sz="1600" dirty="0" smtClean="0">
                <a:sym typeface="Symbol"/>
              </a:rPr>
              <a:t> </a:t>
            </a:r>
            <a:r>
              <a:rPr lang="cs-CZ" sz="1600" dirty="0">
                <a:solidFill>
                  <a:srgbClr val="FF0000"/>
                </a:solidFill>
                <a:sym typeface="Symbol"/>
              </a:rPr>
              <a:t>3</a:t>
            </a:r>
            <a:r>
              <a:rPr lang="cs-CZ" sz="1600" dirty="0" smtClean="0">
                <a:sym typeface="Symbo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ym typeface="Symbol"/>
              </a:rPr>
              <a:t>						</a:t>
            </a:r>
            <a:r>
              <a:rPr lang="cs-CZ" sz="1600" dirty="0" smtClean="0">
                <a:sym typeface="Symbol"/>
              </a:rPr>
              <a:t></a:t>
            </a:r>
            <a:r>
              <a:rPr lang="cs-CZ" sz="1600" dirty="0">
                <a:solidFill>
                  <a:srgbClr val="FF0000"/>
                </a:solidFill>
                <a:sym typeface="Symbol"/>
              </a:rPr>
              <a:t>A K J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ym typeface="Symbol"/>
              </a:rPr>
              <a:t>	</a:t>
            </a:r>
            <a:r>
              <a:rPr lang="cs-CZ" sz="1600" dirty="0" smtClean="0">
                <a:sym typeface="Symbol"/>
              </a:rPr>
              <a:t>					</a:t>
            </a:r>
            <a:r>
              <a:rPr lang="cs-CZ" sz="1600" dirty="0">
                <a:solidFill>
                  <a:srgbClr val="FF0000"/>
                </a:solidFill>
                <a:sym typeface="Symbol"/>
              </a:rPr>
              <a:t>A Q</a:t>
            </a:r>
            <a:r>
              <a:rPr lang="cs-CZ" sz="1600" dirty="0" smtClean="0">
                <a:sym typeface="Symbol"/>
              </a:rPr>
              <a:t> J </a:t>
            </a:r>
            <a:r>
              <a:rPr lang="cs-CZ" sz="1600" dirty="0">
                <a:solidFill>
                  <a:srgbClr val="FF0000"/>
                </a:solidFill>
                <a:sym typeface="Symbol"/>
              </a:rPr>
              <a:t>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ym typeface="Symbol"/>
              </a:rPr>
              <a:t>	</a:t>
            </a:r>
            <a:r>
              <a:rPr lang="cs-CZ" sz="1600" dirty="0" smtClean="0">
                <a:sym typeface="Symbol"/>
              </a:rPr>
              <a:t>					K 10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ym typeface="Symbol"/>
              </a:rPr>
              <a:t>	</a:t>
            </a:r>
            <a:r>
              <a:rPr lang="cs-CZ" sz="1600" dirty="0" smtClean="0">
                <a:sym typeface="Symbol"/>
              </a:rPr>
              <a:t>					</a:t>
            </a:r>
            <a:r>
              <a:rPr lang="cs-CZ" sz="1600" dirty="0">
                <a:solidFill>
                  <a:srgbClr val="FF0000"/>
                </a:solidFill>
                <a:sym typeface="Symbol"/>
              </a:rPr>
              <a:t>9 5</a:t>
            </a:r>
          </a:p>
          <a:p>
            <a:r>
              <a:rPr lang="cs-CZ" sz="1600" dirty="0" smtClean="0"/>
              <a:t>Odehrajte vysoké karty v pikách a srdcích</a:t>
            </a:r>
          </a:p>
          <a:p>
            <a:r>
              <a:rPr lang="cs-CZ" sz="1600" dirty="0" smtClean="0"/>
              <a:t>Na </a:t>
            </a:r>
            <a:r>
              <a:rPr lang="cs-CZ" sz="1600" dirty="0" err="1" smtClean="0"/>
              <a:t>skvízovou</a:t>
            </a:r>
            <a:r>
              <a:rPr lang="cs-CZ" sz="1600" dirty="0" smtClean="0"/>
              <a:t> kartu (srdcového kluka) odhazujete ze stolu trefovou šestku a E je ve </a:t>
            </a:r>
            <a:r>
              <a:rPr lang="cs-CZ" sz="1600" dirty="0" err="1" smtClean="0"/>
              <a:t>skvízu</a:t>
            </a:r>
            <a:r>
              <a:rPr lang="cs-CZ" sz="1600" dirty="0" smtClean="0"/>
              <a:t>, i když zahazuje za </a:t>
            </a:r>
            <a:r>
              <a:rPr lang="cs-CZ" sz="1600" dirty="0" err="1" smtClean="0"/>
              <a:t>jednokartovou</a:t>
            </a:r>
            <a:r>
              <a:rPr lang="cs-CZ" sz="1600" dirty="0" smtClean="0"/>
              <a:t> </a:t>
            </a:r>
            <a:r>
              <a:rPr lang="cs-CZ" sz="1600" dirty="0" err="1" smtClean="0"/>
              <a:t>skvízovou</a:t>
            </a:r>
            <a:r>
              <a:rPr lang="cs-CZ" sz="1600" dirty="0" smtClean="0"/>
              <a:t> hrozbou (trefovým klukem)</a:t>
            </a:r>
          </a:p>
          <a:p>
            <a:endParaRPr lang="cs-CZ" sz="16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996952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010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Křížový </a:t>
            </a:r>
            <a:r>
              <a:rPr lang="cs-CZ" sz="3600" dirty="0" err="1" smtClean="0"/>
              <a:t>skvíz</a:t>
            </a:r>
            <a:endParaRPr lang="cs-CZ" sz="3600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5724128" y="99230"/>
            <a:ext cx="2042303" cy="161418"/>
          </a:xfrm>
        </p:spPr>
        <p:txBody>
          <a:bodyPr/>
          <a:lstStyle/>
          <a:p>
            <a:r>
              <a:rPr lang="cs-CZ" dirty="0" err="1" smtClean="0"/>
              <a:t>Skvízy</a:t>
            </a:r>
            <a:r>
              <a:rPr lang="cs-CZ" dirty="0" smtClean="0"/>
              <a:t> snadno a  rychle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12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12776"/>
            <a:ext cx="7848872" cy="490763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8 7 4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9 5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Q 6 2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A K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5 					K 10 9 6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Q J 10 7			A K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9 7 5 4 3			J 8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8 6 2 				Q 10 5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A Q J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8 6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A K 10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J 9 7 3</a:t>
            </a:r>
          </a:p>
          <a:p>
            <a:r>
              <a:rPr lang="cs-CZ" sz="1800" dirty="0" smtClean="0"/>
              <a:t>Přestože E zahájil dražbu jedním pikem, W vynáší dámu srdcovou, E přebírá esem a obránci odehrávají první čtyři srdcové zdvihy</a:t>
            </a:r>
          </a:p>
          <a:p>
            <a:r>
              <a:rPr lang="cs-CZ" sz="1800" dirty="0" smtClean="0"/>
              <a:t>HH ze stolu odhazuje malé káro, z ruky tref, obránce E malý pik</a:t>
            </a:r>
          </a:p>
          <a:p>
            <a:r>
              <a:rPr lang="cs-CZ" sz="1800" dirty="0" smtClean="0"/>
              <a:t>Obránce na W nyní hraje osmu trefovou, berete esem.</a:t>
            </a:r>
          </a:p>
          <a:p>
            <a:endParaRPr lang="cs-CZ" sz="1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448" y="2857039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540788"/>
              </p:ext>
            </p:extLst>
          </p:nvPr>
        </p:nvGraphicFramePr>
        <p:xfrm>
          <a:off x="6228184" y="1556792"/>
          <a:ext cx="2543944" cy="138392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359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59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359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359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4598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W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S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598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pas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pas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</a:t>
                      </a:r>
                      <a:r>
                        <a:rPr lang="cs-CZ" sz="1600" dirty="0" smtClean="0">
                          <a:sym typeface="Symbol"/>
                        </a:rPr>
                        <a:t>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1NT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598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pas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3NT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pas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pas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598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pas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05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Křížový </a:t>
            </a:r>
            <a:r>
              <a:rPr lang="cs-CZ" sz="3600" dirty="0" err="1" smtClean="0"/>
              <a:t>skvíz</a:t>
            </a:r>
            <a:endParaRPr lang="cs-CZ" sz="3600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5724128" y="99230"/>
            <a:ext cx="2042303" cy="161418"/>
          </a:xfrm>
        </p:spPr>
        <p:txBody>
          <a:bodyPr/>
          <a:lstStyle/>
          <a:p>
            <a:r>
              <a:rPr lang="cs-CZ" dirty="0" err="1" smtClean="0"/>
              <a:t>Skvízy</a:t>
            </a:r>
            <a:r>
              <a:rPr lang="cs-CZ" dirty="0" smtClean="0"/>
              <a:t> snadno a  rychle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13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12776"/>
            <a:ext cx="7848872" cy="490763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8 7 4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9 5 3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Q 6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2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cs-CZ" sz="1800" dirty="0" smtClean="0">
                <a:sym typeface="Symbol"/>
              </a:rPr>
              <a:t> K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5 					K 10 9 6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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Q J 10 7</a:t>
            </a:r>
            <a:r>
              <a:rPr lang="cs-CZ" sz="1800" dirty="0" smtClean="0">
                <a:sym typeface="Symbol"/>
              </a:rPr>
              <a:t>			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A K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9 7 5 4 3			J 8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8</a:t>
            </a:r>
            <a:r>
              <a:rPr lang="cs-CZ" sz="1800" dirty="0" smtClean="0">
                <a:sym typeface="Symbol"/>
              </a:rPr>
              <a:t> 6 2 				Q 10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5</a:t>
            </a:r>
            <a:r>
              <a:rPr lang="cs-CZ" sz="1800" dirty="0" smtClean="0">
                <a:sym typeface="Symbo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A Q J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8 6 4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A K 10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J 9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7 3</a:t>
            </a:r>
          </a:p>
          <a:p>
            <a:r>
              <a:rPr lang="cs-CZ" sz="1800" dirty="0" smtClean="0"/>
              <a:t>Ze stolu hrajete impas pikový, přecházíte dámou károvou a opakujete impas pikový</a:t>
            </a:r>
          </a:p>
          <a:p>
            <a:r>
              <a:rPr lang="cs-CZ" sz="1800" dirty="0" smtClean="0"/>
              <a:t>Odehráváte eso kárové do následující koncovky</a:t>
            </a:r>
          </a:p>
          <a:p>
            <a:endParaRPr lang="cs-CZ" sz="1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448" y="2857039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269178"/>
              </p:ext>
            </p:extLst>
          </p:nvPr>
        </p:nvGraphicFramePr>
        <p:xfrm>
          <a:off x="6228184" y="1556792"/>
          <a:ext cx="2543944" cy="138392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359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59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359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359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4598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W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S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598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pas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pas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</a:t>
                      </a:r>
                      <a:r>
                        <a:rPr lang="cs-CZ" sz="1600" dirty="0" smtClean="0">
                          <a:sym typeface="Symbol"/>
                        </a:rPr>
                        <a:t>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1NT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598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pas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3NT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pas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pas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598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pas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24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Křížový </a:t>
            </a:r>
            <a:r>
              <a:rPr lang="cs-CZ" sz="3600" dirty="0" err="1" smtClean="0"/>
              <a:t>skvíz</a:t>
            </a:r>
            <a:endParaRPr lang="cs-CZ" sz="3600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5724128" y="99230"/>
            <a:ext cx="2042303" cy="161418"/>
          </a:xfrm>
        </p:spPr>
        <p:txBody>
          <a:bodyPr/>
          <a:lstStyle/>
          <a:p>
            <a:r>
              <a:rPr lang="cs-CZ" dirty="0" err="1" smtClean="0"/>
              <a:t>Skvízy</a:t>
            </a:r>
            <a:r>
              <a:rPr lang="cs-CZ" dirty="0" smtClean="0"/>
              <a:t> snadno a  rychle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96752"/>
            <a:ext cx="7848872" cy="490763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8 7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4 2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9 5 3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Q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6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2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cs-CZ" sz="1800" dirty="0" smtClean="0">
                <a:sym typeface="Symbol"/>
              </a:rPr>
              <a:t> K </a:t>
            </a:r>
            <a:r>
              <a:rPr lang="cs-CZ" sz="1800" dirty="0" smtClean="0">
                <a:solidFill>
                  <a:srgbClr val="FFFF00"/>
                </a:solidFill>
                <a:sym typeface="Symbol"/>
              </a:rPr>
              <a:t>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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5 </a:t>
            </a:r>
            <a:r>
              <a:rPr lang="cs-CZ" sz="1800" dirty="0" smtClean="0">
                <a:sym typeface="Symbol"/>
              </a:rPr>
              <a:t>					K 10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9 6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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Q J 10 7</a:t>
            </a:r>
            <a:r>
              <a:rPr lang="cs-CZ" sz="1800" dirty="0" smtClean="0">
                <a:sym typeface="Symbol"/>
              </a:rPr>
              <a:t>			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A K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9 </a:t>
            </a:r>
            <a:r>
              <a:rPr lang="cs-CZ" sz="1800" dirty="0" smtClean="0">
                <a:solidFill>
                  <a:srgbClr val="FFFF00"/>
                </a:solidFill>
                <a:sym typeface="Symbol"/>
              </a:rPr>
              <a:t>7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5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4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cs-CZ" sz="1800" dirty="0" smtClean="0">
                <a:sym typeface="Symbol"/>
              </a:rPr>
              <a:t>			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J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8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8</a:t>
            </a:r>
            <a:r>
              <a:rPr lang="cs-CZ" sz="1800" dirty="0" smtClean="0">
                <a:sym typeface="Symbol"/>
              </a:rPr>
              <a:t> 6 2 				Q 10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5</a:t>
            </a:r>
            <a:r>
              <a:rPr lang="cs-CZ" sz="1800" dirty="0" smtClean="0">
                <a:sym typeface="Symbo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A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Q J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8 6 4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FF00"/>
                </a:solidFill>
                <a:sym typeface="Symbol"/>
              </a:rPr>
              <a:t>K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10</a:t>
            </a:r>
            <a:r>
              <a:rPr lang="cs-CZ" sz="1800" dirty="0" smtClean="0">
                <a:sym typeface="Symbol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J 9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7 3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solidFill>
                <a:srgbClr val="FF0000"/>
              </a:solidFill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Nyní hrajete krále kárového, ze stolu shazujete tref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E je obětí křížového </a:t>
            </a:r>
            <a:r>
              <a:rPr lang="cs-CZ" sz="1800" dirty="0" err="1" smtClean="0">
                <a:sym typeface="Symbol"/>
              </a:rPr>
              <a:t>skvízu</a:t>
            </a:r>
            <a:endParaRPr lang="cs-CZ" sz="1800" dirty="0" smtClean="0">
              <a:sym typeface="Symbol"/>
            </a:endParaRPr>
          </a:p>
          <a:p>
            <a:pPr lvl="1">
              <a:spcBef>
                <a:spcPts val="0"/>
              </a:spcBef>
            </a:pPr>
            <a:r>
              <a:rPr lang="cs-CZ" sz="1600" dirty="0" smtClean="0">
                <a:sym typeface="Symbol"/>
              </a:rPr>
              <a:t>Pokud zahodí pik, odehrajete eso pikové a na poslední pik stolu máte vstup králem trefovým</a:t>
            </a:r>
          </a:p>
          <a:p>
            <a:pPr lvl="1">
              <a:spcBef>
                <a:spcPts val="0"/>
              </a:spcBef>
            </a:pPr>
            <a:r>
              <a:rPr lang="cs-CZ" sz="1600" dirty="0" smtClean="0">
                <a:sym typeface="Symbol"/>
              </a:rPr>
              <a:t>Pokud si </a:t>
            </a:r>
            <a:r>
              <a:rPr lang="cs-CZ" sz="1600" dirty="0" err="1" smtClean="0">
                <a:sym typeface="Symbol"/>
              </a:rPr>
              <a:t>osingluje</a:t>
            </a:r>
            <a:r>
              <a:rPr lang="cs-CZ" sz="1600" dirty="0" smtClean="0">
                <a:sym typeface="Symbol"/>
              </a:rPr>
              <a:t> dámu trefovou, odehrajete krále trefového (spadne dáma) a přejdete esem pikovým do ruky, poslední zdvih uděláte na kluka trefového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932" y="2636912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581216"/>
              </p:ext>
            </p:extLst>
          </p:nvPr>
        </p:nvGraphicFramePr>
        <p:xfrm>
          <a:off x="6372200" y="1412776"/>
          <a:ext cx="2543944" cy="138392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359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59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359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359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4598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W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S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598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pas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pas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</a:t>
                      </a:r>
                      <a:r>
                        <a:rPr lang="cs-CZ" sz="1600" dirty="0" smtClean="0">
                          <a:sym typeface="Symbol"/>
                        </a:rPr>
                        <a:t>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1NT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598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pas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3NT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pas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pas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598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pas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15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Křížový </a:t>
            </a:r>
            <a:r>
              <a:rPr lang="cs-CZ" sz="3600" dirty="0" err="1" smtClean="0"/>
              <a:t>skvíz</a:t>
            </a:r>
            <a:endParaRPr lang="cs-CZ" sz="3600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5724128" y="99230"/>
            <a:ext cx="2042303" cy="161418"/>
          </a:xfrm>
        </p:spPr>
        <p:txBody>
          <a:bodyPr/>
          <a:lstStyle/>
          <a:p>
            <a:r>
              <a:rPr lang="cs-CZ" dirty="0" err="1" smtClean="0"/>
              <a:t>Skvízy</a:t>
            </a:r>
            <a:r>
              <a:rPr lang="cs-CZ" dirty="0" smtClean="0"/>
              <a:t> snadno a  rychle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15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96752"/>
            <a:ext cx="7848872" cy="490763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8 7 4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9 5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Q 6 2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A K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5 					K 10 9 6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Q J 10 7			A K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9 7 5 4 3			J 8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8 6 2 				Q 10 5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A Q J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8 6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A K 10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J 9 7 3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solidFill>
                <a:srgbClr val="FF0000"/>
              </a:solidFill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Zajímavé je, co by se stalo, pokud by obránci na úvod nestáhli čtyři srdcové zdvihy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Tím nebude mít sehrávající upravený počet na </a:t>
            </a:r>
            <a:r>
              <a:rPr lang="cs-CZ" sz="1800" dirty="0" err="1" smtClean="0">
                <a:sym typeface="Symbol"/>
              </a:rPr>
              <a:t>skvíz</a:t>
            </a:r>
            <a:r>
              <a:rPr lang="cs-CZ" sz="1800" dirty="0" smtClean="0">
                <a:sym typeface="Symbol"/>
              </a:rPr>
              <a:t> (podmínka L)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932" y="2636912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766413"/>
              </p:ext>
            </p:extLst>
          </p:nvPr>
        </p:nvGraphicFramePr>
        <p:xfrm>
          <a:off x="6372200" y="1412776"/>
          <a:ext cx="2543944" cy="138392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359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59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359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359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4598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W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S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598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pas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pas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</a:t>
                      </a:r>
                      <a:r>
                        <a:rPr lang="cs-CZ" sz="1600" dirty="0" smtClean="0">
                          <a:sym typeface="Symbol"/>
                        </a:rPr>
                        <a:t>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1NT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598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pas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3NT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pas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pas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598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pas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28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Křížový </a:t>
            </a:r>
            <a:r>
              <a:rPr lang="cs-CZ" sz="3600" dirty="0" err="1" smtClean="0"/>
              <a:t>skvíz</a:t>
            </a:r>
            <a:endParaRPr lang="cs-CZ" sz="3600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5724128" y="99230"/>
            <a:ext cx="2042303" cy="161418"/>
          </a:xfrm>
        </p:spPr>
        <p:txBody>
          <a:bodyPr/>
          <a:lstStyle/>
          <a:p>
            <a:r>
              <a:rPr lang="cs-CZ" dirty="0" err="1" smtClean="0"/>
              <a:t>Skvízy</a:t>
            </a:r>
            <a:r>
              <a:rPr lang="cs-CZ" dirty="0" smtClean="0"/>
              <a:t> snadno a  rychle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16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96752"/>
            <a:ext cx="7848872" cy="490763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8 7 4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9 5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Q 6 2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A K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5 					K 10 9 6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Q J 10 7			A K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9 7 5 4 3			J 8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8 6 2 				Q 10 5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A Q J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8 6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A K 10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J 9 7 3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solidFill>
                <a:srgbClr val="FF0000"/>
              </a:solidFill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V této partii lze ale závazek stejně splnit</a:t>
            </a:r>
            <a:endParaRPr lang="cs-CZ" sz="1600" dirty="0"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sz="1600" dirty="0" smtClean="0">
                <a:sym typeface="Symbol"/>
              </a:rPr>
              <a:t>Pokud obránci stáhnou první tři srdce a odejdou např. kárem, HH vezme dámou na stole, zahraje deklarovaný </a:t>
            </a:r>
            <a:r>
              <a:rPr lang="cs-CZ" sz="1600" dirty="0" err="1" smtClean="0">
                <a:sym typeface="Symbol"/>
              </a:rPr>
              <a:t>impas</a:t>
            </a:r>
            <a:r>
              <a:rPr lang="cs-CZ" sz="1600" dirty="0" smtClean="0">
                <a:sym typeface="Symbol"/>
              </a:rPr>
              <a:t> pikový, přejde na stůl esem trefovým, zopakuje pikový </a:t>
            </a:r>
            <a:r>
              <a:rPr lang="cs-CZ" sz="1600" dirty="0" err="1" smtClean="0">
                <a:sym typeface="Symbol"/>
              </a:rPr>
              <a:t>impas</a:t>
            </a:r>
            <a:r>
              <a:rPr lang="cs-CZ" sz="1600" dirty="0" smtClean="0">
                <a:sym typeface="Symbol"/>
              </a:rPr>
              <a:t>, přejde na stůl králem trefovým a zahraje trefový </a:t>
            </a:r>
            <a:r>
              <a:rPr lang="cs-CZ" sz="1600" dirty="0" err="1" smtClean="0">
                <a:sym typeface="Symbol"/>
              </a:rPr>
              <a:t>expas</a:t>
            </a:r>
            <a:r>
              <a:rPr lang="cs-CZ" sz="1600" dirty="0" smtClean="0">
                <a:sym typeface="Symbol"/>
              </a:rPr>
              <a:t> (E již nebude mít srdce ke stažení)</a:t>
            </a:r>
          </a:p>
          <a:p>
            <a:pPr>
              <a:spcBef>
                <a:spcPts val="0"/>
              </a:spcBef>
            </a:pPr>
            <a:r>
              <a:rPr lang="cs-CZ" sz="1600" dirty="0" smtClean="0">
                <a:sym typeface="Symbol"/>
              </a:rPr>
              <a:t>Pokud obránci stáhnou jen dvě vysoká srdce, musí HH sám zahrát srdce předtím než bude hrát trefový </a:t>
            </a:r>
            <a:r>
              <a:rPr lang="cs-CZ" sz="1600" dirty="0" err="1" smtClean="0">
                <a:sym typeface="Symbol"/>
              </a:rPr>
              <a:t>expas</a:t>
            </a:r>
            <a:r>
              <a:rPr lang="cs-CZ" sz="1600" dirty="0" smtClean="0">
                <a:sym typeface="Symbol"/>
              </a:rPr>
              <a:t> (nebo </a:t>
            </a:r>
            <a:r>
              <a:rPr lang="cs-CZ" sz="1600" dirty="0" err="1" smtClean="0">
                <a:sym typeface="Symbol"/>
              </a:rPr>
              <a:t>skvíz</a:t>
            </a:r>
            <a:r>
              <a:rPr lang="cs-CZ" sz="1600" dirty="0" smtClean="0">
                <a:sym typeface="Symbol"/>
              </a:rPr>
              <a:t>, pokud W stáhne poslední srdce)</a:t>
            </a:r>
            <a:endParaRPr lang="cs-CZ" sz="1800" dirty="0" smtClean="0">
              <a:sym typeface="Symbol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932" y="2636912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852549"/>
              </p:ext>
            </p:extLst>
          </p:nvPr>
        </p:nvGraphicFramePr>
        <p:xfrm>
          <a:off x="6372200" y="1412776"/>
          <a:ext cx="2543944" cy="138392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359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59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359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359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4598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W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S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598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pas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pas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</a:t>
                      </a:r>
                      <a:r>
                        <a:rPr lang="cs-CZ" sz="1600" dirty="0" smtClean="0">
                          <a:sym typeface="Symbol"/>
                        </a:rPr>
                        <a:t>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1NT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598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pas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3NT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pas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pas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598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pas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18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dirty="0" smtClean="0"/>
              <a:t>Přenesení hrozby</a:t>
            </a:r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5724128" y="99230"/>
            <a:ext cx="2042303" cy="161418"/>
          </a:xfrm>
        </p:spPr>
        <p:txBody>
          <a:bodyPr/>
          <a:lstStyle/>
          <a:p>
            <a:r>
              <a:rPr lang="cs-CZ" dirty="0" err="1" smtClean="0"/>
              <a:t>Skvízy</a:t>
            </a:r>
            <a:r>
              <a:rPr lang="cs-CZ" dirty="0" smtClean="0"/>
              <a:t> snadno a  rychle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2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268760"/>
            <a:ext cx="6711654" cy="50516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>
                <a:sym typeface="Symbol"/>
              </a:rPr>
              <a:t>						A J 8 7</a:t>
            </a: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			</a:t>
            </a:r>
            <a:r>
              <a:rPr lang="cs-CZ" dirty="0" smtClean="0">
                <a:sym typeface="Symbol"/>
              </a:rPr>
              <a:t>Q 9 5</a:t>
            </a: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			</a:t>
            </a:r>
            <a:r>
              <a:rPr lang="cs-CZ" dirty="0" smtClean="0">
                <a:sym typeface="Symbol"/>
              </a:rPr>
              <a:t>A 6 4</a:t>
            </a: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			A </a:t>
            </a:r>
            <a:r>
              <a:rPr lang="cs-CZ" dirty="0" smtClean="0">
                <a:sym typeface="Symbol"/>
              </a:rPr>
              <a:t>K 5 </a:t>
            </a: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 </a:t>
            </a:r>
            <a:r>
              <a:rPr lang="cs-CZ" dirty="0" smtClean="0">
                <a:sym typeface="Symbol"/>
              </a:rPr>
              <a:t>6	</a:t>
            </a:r>
            <a:r>
              <a:rPr lang="cs-CZ" dirty="0">
                <a:sym typeface="Symbol"/>
              </a:rPr>
              <a:t>					 </a:t>
            </a:r>
            <a:r>
              <a:rPr lang="cs-CZ" dirty="0" smtClean="0">
                <a:sym typeface="Symbol"/>
              </a:rPr>
              <a:t>9 3</a:t>
            </a: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 </a:t>
            </a:r>
            <a:r>
              <a:rPr lang="cs-CZ" dirty="0" smtClean="0">
                <a:sym typeface="Symbol"/>
              </a:rPr>
              <a:t>J 10 8 4 3 </a:t>
            </a:r>
            <a:r>
              <a:rPr lang="cs-CZ" dirty="0">
                <a:sym typeface="Symbol"/>
              </a:rPr>
              <a:t>		</a:t>
            </a:r>
            <a:r>
              <a:rPr lang="cs-CZ" dirty="0" smtClean="0">
                <a:sym typeface="Symbol"/>
              </a:rPr>
              <a:t>		 K 7 6 2</a:t>
            </a: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 </a:t>
            </a:r>
            <a:r>
              <a:rPr lang="cs-CZ" dirty="0" smtClean="0">
                <a:sym typeface="Symbol"/>
              </a:rPr>
              <a:t>K 10 8 3</a:t>
            </a:r>
            <a:r>
              <a:rPr lang="cs-CZ" dirty="0">
                <a:sym typeface="Symbol"/>
              </a:rPr>
              <a:t>			</a:t>
            </a:r>
            <a:r>
              <a:rPr lang="cs-CZ" dirty="0" smtClean="0">
                <a:sym typeface="Symbol"/>
              </a:rPr>
              <a:t>	 J 9 7 2</a:t>
            </a: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 </a:t>
            </a:r>
            <a:r>
              <a:rPr lang="cs-CZ" dirty="0" smtClean="0">
                <a:sym typeface="Symbol"/>
              </a:rPr>
              <a:t>9 4 3	</a:t>
            </a: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</a:t>
            </a:r>
            <a:r>
              <a:rPr lang="cs-CZ" dirty="0">
                <a:sym typeface="Symbol"/>
              </a:rPr>
              <a:t>		 </a:t>
            </a:r>
            <a:r>
              <a:rPr lang="cs-CZ" dirty="0" smtClean="0">
                <a:sym typeface="Symbol"/>
              </a:rPr>
              <a:t>10 7 6</a:t>
            </a: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			</a:t>
            </a:r>
            <a:r>
              <a:rPr lang="cs-CZ" dirty="0" smtClean="0">
                <a:sym typeface="Symbol"/>
              </a:rPr>
              <a:t>K Q 10 5 4 2  </a:t>
            </a: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			</a:t>
            </a:r>
            <a:r>
              <a:rPr lang="cs-CZ" dirty="0" smtClean="0">
                <a:sym typeface="Symbol"/>
              </a:rPr>
              <a:t>A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			</a:t>
            </a:r>
            <a:r>
              <a:rPr lang="cs-CZ" dirty="0" smtClean="0">
                <a:sym typeface="Symbol"/>
              </a:rPr>
              <a:t>Q 5 </a:t>
            </a: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			</a:t>
            </a:r>
            <a:r>
              <a:rPr lang="cs-CZ" dirty="0" smtClean="0">
                <a:sym typeface="Symbol"/>
              </a:rPr>
              <a:t>Q J 8 2 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 smtClean="0">
              <a:sym typeface="Symbo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>
                <a:sym typeface="Symbol"/>
              </a:rPr>
              <a:t>Hrajete sedm piků po výnosu klukem srdcovým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>
                <a:sym typeface="Symbol"/>
              </a:rPr>
              <a:t>Vaší jedinou šancí na třináctý zdvih je káro-srdcový </a:t>
            </a:r>
            <a:r>
              <a:rPr lang="cs-CZ" dirty="0" err="1" smtClean="0">
                <a:sym typeface="Symbol"/>
              </a:rPr>
              <a:t>skvíz</a:t>
            </a:r>
            <a:endParaRPr lang="cs-CZ" dirty="0" smtClean="0">
              <a:sym typeface="Symbo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err="1" smtClean="0">
                <a:sym typeface="Symbol"/>
              </a:rPr>
              <a:t>Skvíz</a:t>
            </a:r>
            <a:r>
              <a:rPr lang="cs-CZ" dirty="0" smtClean="0">
                <a:sym typeface="Symbol"/>
              </a:rPr>
              <a:t> bude fungovat jedině proti W kvůli tomu, že srdcová hrozba je na stole a není k ní jiný vstup než károvým esem</a:t>
            </a:r>
          </a:p>
          <a:p>
            <a:pPr>
              <a:spcBef>
                <a:spcPts val="0"/>
              </a:spcBef>
            </a:pPr>
            <a:endParaRPr lang="cs-CZ" dirty="0">
              <a:sym typeface="Symbol"/>
            </a:endParaRP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502" y="2348880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414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dirty="0" smtClean="0"/>
              <a:t>Přenesení hrozby</a:t>
            </a:r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5724128" y="99230"/>
            <a:ext cx="2042303" cy="161418"/>
          </a:xfrm>
        </p:spPr>
        <p:txBody>
          <a:bodyPr/>
          <a:lstStyle/>
          <a:p>
            <a:r>
              <a:rPr lang="cs-CZ" dirty="0" err="1" smtClean="0"/>
              <a:t>Skvízy</a:t>
            </a:r>
            <a:r>
              <a:rPr lang="cs-CZ" dirty="0" smtClean="0"/>
              <a:t> snadno a  rychle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3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268760"/>
            <a:ext cx="6711654" cy="505165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>
                <a:sym typeface="Symbol"/>
              </a:rPr>
              <a:t>						A J 8 7</a:t>
            </a: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			</a:t>
            </a:r>
            <a:r>
              <a:rPr lang="cs-CZ" dirty="0" smtClean="0">
                <a:sym typeface="Symbol"/>
              </a:rPr>
              <a:t>Q 9 5</a:t>
            </a: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			</a:t>
            </a:r>
            <a:r>
              <a:rPr lang="cs-CZ" dirty="0" smtClean="0">
                <a:sym typeface="Symbol"/>
              </a:rPr>
              <a:t>A 6 4</a:t>
            </a: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			A </a:t>
            </a:r>
            <a:r>
              <a:rPr lang="cs-CZ" dirty="0" smtClean="0">
                <a:sym typeface="Symbol"/>
              </a:rPr>
              <a:t>K 5 </a:t>
            </a: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 </a:t>
            </a:r>
            <a:r>
              <a:rPr lang="cs-CZ" dirty="0" smtClean="0">
                <a:sym typeface="Symbol"/>
              </a:rPr>
              <a:t>6	</a:t>
            </a:r>
            <a:r>
              <a:rPr lang="cs-CZ" dirty="0">
                <a:sym typeface="Symbol"/>
              </a:rPr>
              <a:t>					 </a:t>
            </a:r>
            <a:r>
              <a:rPr lang="cs-CZ" dirty="0" smtClean="0">
                <a:sym typeface="Symbol"/>
              </a:rPr>
              <a:t>9 3</a:t>
            </a: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 </a:t>
            </a:r>
            <a:r>
              <a:rPr lang="cs-CZ" dirty="0" smtClean="0">
                <a:sym typeface="Symbol"/>
              </a:rPr>
              <a:t>J 10 8 4 3 </a:t>
            </a:r>
            <a:r>
              <a:rPr lang="cs-CZ" dirty="0">
                <a:sym typeface="Symbol"/>
              </a:rPr>
              <a:t>		</a:t>
            </a:r>
            <a:r>
              <a:rPr lang="cs-CZ" dirty="0" smtClean="0">
                <a:sym typeface="Symbol"/>
              </a:rPr>
              <a:t>	      	 K 7 6 2</a:t>
            </a: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 </a:t>
            </a:r>
            <a:r>
              <a:rPr lang="cs-CZ" dirty="0" smtClean="0">
                <a:sym typeface="Symbol"/>
              </a:rPr>
              <a:t>K 10 8 3</a:t>
            </a:r>
            <a:r>
              <a:rPr lang="cs-CZ" dirty="0">
                <a:sym typeface="Symbol"/>
              </a:rPr>
              <a:t>			</a:t>
            </a:r>
            <a:r>
              <a:rPr lang="cs-CZ" dirty="0" smtClean="0">
                <a:sym typeface="Symbol"/>
              </a:rPr>
              <a:t>	 J 9 7 2</a:t>
            </a: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 </a:t>
            </a:r>
            <a:r>
              <a:rPr lang="cs-CZ" dirty="0" smtClean="0">
                <a:sym typeface="Symbol"/>
              </a:rPr>
              <a:t>9 4 3	</a:t>
            </a: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</a:t>
            </a:r>
            <a:r>
              <a:rPr lang="cs-CZ" dirty="0">
                <a:sym typeface="Symbol"/>
              </a:rPr>
              <a:t>		 </a:t>
            </a:r>
            <a:r>
              <a:rPr lang="cs-CZ" dirty="0" smtClean="0">
                <a:sym typeface="Symbol"/>
              </a:rPr>
              <a:t>10 7 6</a:t>
            </a: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			</a:t>
            </a:r>
            <a:r>
              <a:rPr lang="cs-CZ" dirty="0" smtClean="0">
                <a:sym typeface="Symbol"/>
              </a:rPr>
              <a:t>K Q 10 5 4 2  </a:t>
            </a: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			</a:t>
            </a:r>
            <a:r>
              <a:rPr lang="cs-CZ" dirty="0" smtClean="0">
                <a:sym typeface="Symbol"/>
              </a:rPr>
              <a:t>A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			</a:t>
            </a:r>
            <a:r>
              <a:rPr lang="cs-CZ" dirty="0" smtClean="0">
                <a:sym typeface="Symbol"/>
              </a:rPr>
              <a:t>Q 5 </a:t>
            </a: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			</a:t>
            </a:r>
            <a:r>
              <a:rPr lang="cs-CZ" dirty="0" smtClean="0">
                <a:sym typeface="Symbol"/>
              </a:rPr>
              <a:t>Q J 8 2 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 smtClean="0">
              <a:sym typeface="Symbo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>
                <a:sym typeface="Symbol"/>
              </a:rPr>
              <a:t>Protože potřebujete </a:t>
            </a:r>
            <a:r>
              <a:rPr lang="cs-CZ" dirty="0" err="1" smtClean="0">
                <a:sym typeface="Symbol"/>
              </a:rPr>
              <a:t>skvízovat</a:t>
            </a:r>
            <a:r>
              <a:rPr lang="cs-CZ" dirty="0" smtClean="0">
                <a:sym typeface="Symbol"/>
              </a:rPr>
              <a:t> W, musíte předpokládat, že drží kárového krále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>
                <a:sym typeface="Symbol"/>
              </a:rPr>
              <a:t>Podle výnosu má ale srdcového krále E, W má nejspíš J10 v srdcích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>
                <a:sym typeface="Symbol"/>
              </a:rPr>
              <a:t>Musíte tedy přenést srdcovou hrozbu na něho tím, že pokryjete kluka dámou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>
                <a:sym typeface="Symbol"/>
              </a:rPr>
              <a:t>E neví, jaká je přesně situace v srdcích a určitě vaši dámu pokryje králem – vezmete esem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>
                <a:sym typeface="Symbol"/>
              </a:rPr>
              <a:t>Srdcová </a:t>
            </a:r>
            <a:r>
              <a:rPr lang="cs-CZ" dirty="0">
                <a:sym typeface="Symbol"/>
              </a:rPr>
              <a:t>devítka je nyní hrozba proti </a:t>
            </a:r>
            <a:r>
              <a:rPr lang="cs-CZ" dirty="0" smtClean="0">
                <a:sym typeface="Symbol"/>
              </a:rPr>
              <a:t>W.</a:t>
            </a:r>
            <a:endParaRPr lang="cs-CZ" dirty="0">
              <a:sym typeface="Symbol"/>
            </a:endParaRP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204864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727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dirty="0" smtClean="0"/>
              <a:t>Přenesení hrozby</a:t>
            </a:r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5724128" y="99230"/>
            <a:ext cx="2042303" cy="161418"/>
          </a:xfrm>
        </p:spPr>
        <p:txBody>
          <a:bodyPr/>
          <a:lstStyle/>
          <a:p>
            <a:r>
              <a:rPr lang="cs-CZ" dirty="0" err="1" smtClean="0"/>
              <a:t>Skvízy</a:t>
            </a:r>
            <a:r>
              <a:rPr lang="cs-CZ" dirty="0" smtClean="0"/>
              <a:t> snadno a  rychle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268760"/>
            <a:ext cx="6711654" cy="50516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>
                <a:sym typeface="Symbol"/>
              </a:rPr>
              <a:t>						</a:t>
            </a:r>
            <a:r>
              <a:rPr lang="cs-CZ" dirty="0" smtClean="0">
                <a:solidFill>
                  <a:srgbClr val="FF0000"/>
                </a:solidFill>
                <a:sym typeface="Symbol"/>
              </a:rPr>
              <a:t>A J 8 7</a:t>
            </a:r>
            <a:endParaRPr lang="cs-CZ" dirty="0">
              <a:solidFill>
                <a:srgbClr val="FF0000"/>
              </a:solidFill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			</a:t>
            </a:r>
            <a:r>
              <a:rPr lang="cs-CZ" dirty="0" smtClean="0">
                <a:sym typeface="Symbol"/>
              </a:rPr>
              <a:t></a:t>
            </a:r>
            <a:r>
              <a:rPr lang="cs-CZ" dirty="0">
                <a:solidFill>
                  <a:srgbClr val="FF0000"/>
                </a:solidFill>
                <a:sym typeface="Symbol"/>
              </a:rPr>
              <a:t>Q</a:t>
            </a:r>
            <a:r>
              <a:rPr lang="cs-CZ" dirty="0" smtClean="0">
                <a:sym typeface="Symbol"/>
              </a:rPr>
              <a:t> 9 </a:t>
            </a:r>
            <a:r>
              <a:rPr lang="cs-CZ" dirty="0">
                <a:solidFill>
                  <a:srgbClr val="FF0000"/>
                </a:solidFill>
                <a:sym typeface="Symbol"/>
              </a:rPr>
              <a:t>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			</a:t>
            </a:r>
            <a:r>
              <a:rPr lang="cs-CZ" dirty="0" smtClean="0">
                <a:sym typeface="Symbol"/>
              </a:rPr>
              <a:t>A 6 </a:t>
            </a:r>
            <a:r>
              <a:rPr lang="cs-CZ" dirty="0">
                <a:solidFill>
                  <a:srgbClr val="FF0000"/>
                </a:solidFill>
                <a:sym typeface="Symbol"/>
              </a:rPr>
              <a:t>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			</a:t>
            </a:r>
            <a:r>
              <a:rPr lang="cs-CZ" dirty="0">
                <a:solidFill>
                  <a:srgbClr val="FF0000"/>
                </a:solidFill>
                <a:sym typeface="Symbol"/>
              </a:rPr>
              <a:t>A K 5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 </a:t>
            </a:r>
            <a:r>
              <a:rPr lang="cs-CZ" dirty="0">
                <a:solidFill>
                  <a:srgbClr val="FF0000"/>
                </a:solidFill>
                <a:sym typeface="Symbol"/>
              </a:rPr>
              <a:t>6</a:t>
            </a:r>
            <a:r>
              <a:rPr lang="cs-CZ" dirty="0" smtClean="0">
                <a:sym typeface="Symbol"/>
              </a:rPr>
              <a:t>	</a:t>
            </a:r>
            <a:r>
              <a:rPr lang="cs-CZ" dirty="0">
                <a:sym typeface="Symbol"/>
              </a:rPr>
              <a:t>					 </a:t>
            </a:r>
            <a:r>
              <a:rPr lang="cs-CZ" dirty="0">
                <a:solidFill>
                  <a:srgbClr val="FF0000"/>
                </a:solidFill>
                <a:sym typeface="Symbol"/>
              </a:rPr>
              <a:t>9 3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 </a:t>
            </a:r>
            <a:r>
              <a:rPr lang="cs-CZ" dirty="0">
                <a:solidFill>
                  <a:srgbClr val="FF0000"/>
                </a:solidFill>
                <a:sym typeface="Symbol"/>
              </a:rPr>
              <a:t>J </a:t>
            </a:r>
            <a:r>
              <a:rPr lang="cs-CZ" dirty="0" smtClean="0">
                <a:sym typeface="Symbol"/>
              </a:rPr>
              <a:t>10 </a:t>
            </a:r>
            <a:r>
              <a:rPr lang="cs-CZ" dirty="0">
                <a:solidFill>
                  <a:srgbClr val="FF0000"/>
                </a:solidFill>
                <a:sym typeface="Symbol"/>
              </a:rPr>
              <a:t>8 4</a:t>
            </a:r>
            <a:r>
              <a:rPr lang="cs-CZ" dirty="0" smtClean="0">
                <a:sym typeface="Symbol"/>
              </a:rPr>
              <a:t> </a:t>
            </a:r>
            <a:r>
              <a:rPr lang="cs-CZ" dirty="0">
                <a:solidFill>
                  <a:srgbClr val="FF0000"/>
                </a:solidFill>
                <a:sym typeface="Symbol"/>
              </a:rPr>
              <a:t>3</a:t>
            </a:r>
            <a:r>
              <a:rPr lang="cs-CZ" dirty="0" smtClean="0">
                <a:sym typeface="Symbol"/>
              </a:rPr>
              <a:t> </a:t>
            </a:r>
            <a:r>
              <a:rPr lang="cs-CZ" dirty="0">
                <a:sym typeface="Symbol"/>
              </a:rPr>
              <a:t>		</a:t>
            </a:r>
            <a:r>
              <a:rPr lang="cs-CZ" dirty="0" smtClean="0">
                <a:sym typeface="Symbol"/>
              </a:rPr>
              <a:t>      	      	 </a:t>
            </a:r>
            <a:r>
              <a:rPr lang="cs-CZ" dirty="0">
                <a:solidFill>
                  <a:srgbClr val="FF0000"/>
                </a:solidFill>
                <a:sym typeface="Symbol"/>
              </a:rPr>
              <a:t>K</a:t>
            </a:r>
            <a:r>
              <a:rPr lang="cs-CZ" dirty="0" smtClean="0">
                <a:sym typeface="Symbol"/>
              </a:rPr>
              <a:t> 7 </a:t>
            </a:r>
            <a:r>
              <a:rPr lang="cs-CZ" dirty="0">
                <a:solidFill>
                  <a:srgbClr val="FF0000"/>
                </a:solidFill>
                <a:sym typeface="Symbol"/>
              </a:rPr>
              <a:t>6</a:t>
            </a:r>
            <a:r>
              <a:rPr lang="cs-CZ" dirty="0" smtClean="0">
                <a:sym typeface="Symbol"/>
              </a:rPr>
              <a:t> </a:t>
            </a:r>
            <a:r>
              <a:rPr lang="cs-CZ" dirty="0">
                <a:solidFill>
                  <a:srgbClr val="FF0000"/>
                </a:solidFill>
                <a:sym typeface="Symbol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 </a:t>
            </a:r>
            <a:r>
              <a:rPr lang="cs-CZ" dirty="0" smtClean="0">
                <a:sym typeface="Symbol"/>
              </a:rPr>
              <a:t>K 10 </a:t>
            </a:r>
            <a:r>
              <a:rPr lang="cs-CZ" dirty="0">
                <a:solidFill>
                  <a:srgbClr val="FF0000"/>
                </a:solidFill>
                <a:sym typeface="Symbol"/>
              </a:rPr>
              <a:t>8 3</a:t>
            </a:r>
            <a:r>
              <a:rPr lang="cs-CZ" dirty="0">
                <a:sym typeface="Symbol"/>
              </a:rPr>
              <a:t>			</a:t>
            </a:r>
            <a:r>
              <a:rPr lang="cs-CZ" dirty="0" smtClean="0">
                <a:sym typeface="Symbol"/>
              </a:rPr>
              <a:t>	 J 9 </a:t>
            </a:r>
            <a:r>
              <a:rPr lang="cs-CZ" dirty="0">
                <a:solidFill>
                  <a:srgbClr val="FF0000"/>
                </a:solidFill>
                <a:sym typeface="Symbol"/>
              </a:rPr>
              <a:t>7 2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 </a:t>
            </a:r>
            <a:r>
              <a:rPr lang="cs-CZ" dirty="0">
                <a:solidFill>
                  <a:srgbClr val="FF0000"/>
                </a:solidFill>
                <a:sym typeface="Symbol"/>
              </a:rPr>
              <a:t>9 4 3</a:t>
            </a:r>
            <a:r>
              <a:rPr lang="cs-CZ" dirty="0" smtClean="0">
                <a:sym typeface="Symbol"/>
              </a:rPr>
              <a:t>	</a:t>
            </a: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</a:t>
            </a:r>
            <a:r>
              <a:rPr lang="cs-CZ" dirty="0">
                <a:sym typeface="Symbol"/>
              </a:rPr>
              <a:t>		 </a:t>
            </a:r>
            <a:r>
              <a:rPr lang="cs-CZ" dirty="0">
                <a:solidFill>
                  <a:srgbClr val="FF0000"/>
                </a:solidFill>
                <a:sym typeface="Symbol"/>
              </a:rPr>
              <a:t>10 7 6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			</a:t>
            </a:r>
            <a:r>
              <a:rPr lang="cs-CZ" dirty="0" smtClean="0">
                <a:sym typeface="Symbol"/>
              </a:rPr>
              <a:t></a:t>
            </a:r>
            <a:r>
              <a:rPr lang="cs-CZ" dirty="0">
                <a:solidFill>
                  <a:srgbClr val="FF0000"/>
                </a:solidFill>
                <a:sym typeface="Symbol"/>
              </a:rPr>
              <a:t>K Q 10 5 </a:t>
            </a:r>
            <a:r>
              <a:rPr lang="cs-CZ" dirty="0" smtClean="0">
                <a:solidFill>
                  <a:srgbClr val="FF0000"/>
                </a:solidFill>
                <a:sym typeface="Symbol"/>
              </a:rPr>
              <a:t>4 </a:t>
            </a:r>
            <a:r>
              <a:rPr lang="cs-CZ" dirty="0" smtClean="0">
                <a:sym typeface="Symbol"/>
              </a:rPr>
              <a:t>2  </a:t>
            </a: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			</a:t>
            </a:r>
            <a:r>
              <a:rPr lang="cs-CZ" dirty="0" smtClean="0">
                <a:sym typeface="Symbol"/>
              </a:rPr>
              <a:t></a:t>
            </a:r>
            <a:r>
              <a:rPr lang="cs-CZ" dirty="0">
                <a:solidFill>
                  <a:srgbClr val="FF0000"/>
                </a:solidFill>
                <a:sym typeface="Symbol"/>
              </a:rPr>
              <a:t>A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			</a:t>
            </a:r>
            <a:r>
              <a:rPr lang="cs-CZ" dirty="0" smtClean="0">
                <a:sym typeface="Symbol"/>
              </a:rPr>
              <a:t>Q 5 </a:t>
            </a: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					</a:t>
            </a:r>
            <a:r>
              <a:rPr lang="cs-CZ" dirty="0" smtClean="0">
                <a:sym typeface="Symbol"/>
              </a:rPr>
              <a:t></a:t>
            </a:r>
            <a:r>
              <a:rPr lang="cs-CZ" dirty="0">
                <a:solidFill>
                  <a:srgbClr val="FF0000"/>
                </a:solidFill>
                <a:sym typeface="Symbol"/>
              </a:rPr>
              <a:t>Q</a:t>
            </a:r>
            <a:r>
              <a:rPr lang="cs-CZ" dirty="0" smtClean="0">
                <a:sym typeface="Symbol"/>
              </a:rPr>
              <a:t> </a:t>
            </a:r>
            <a:r>
              <a:rPr lang="cs-CZ" dirty="0">
                <a:solidFill>
                  <a:srgbClr val="FF0000"/>
                </a:solidFill>
                <a:sym typeface="Symbol"/>
              </a:rPr>
              <a:t>J 8 2 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 smtClean="0">
              <a:sym typeface="Symbol"/>
            </a:endParaRPr>
          </a:p>
          <a:p>
            <a:r>
              <a:rPr lang="cs-CZ" dirty="0" smtClean="0"/>
              <a:t>Vytrumfujete, odehrajete vysoké trefy a budete hrát zbytek trumfů.</a:t>
            </a:r>
          </a:p>
          <a:p>
            <a:r>
              <a:rPr lang="cs-CZ" dirty="0" smtClean="0"/>
              <a:t>Na pikovou dvojku je W ve </a:t>
            </a:r>
            <a:r>
              <a:rPr lang="cs-CZ" dirty="0" err="1" smtClean="0"/>
              <a:t>skvízu</a:t>
            </a:r>
            <a:endParaRPr lang="cs-CZ" dirty="0" smtClean="0"/>
          </a:p>
          <a:p>
            <a:r>
              <a:rPr lang="cs-CZ" dirty="0" smtClean="0"/>
              <a:t>Opět nelze hrát </a:t>
            </a:r>
            <a:r>
              <a:rPr lang="cs-CZ" dirty="0" err="1" smtClean="0"/>
              <a:t>Vienna</a:t>
            </a:r>
            <a:r>
              <a:rPr lang="cs-CZ" dirty="0" smtClean="0"/>
              <a:t> </a:t>
            </a:r>
            <a:r>
              <a:rPr lang="cs-CZ" dirty="0" err="1" smtClean="0"/>
              <a:t>Coup</a:t>
            </a:r>
            <a:r>
              <a:rPr lang="cs-CZ" dirty="0" smtClean="0"/>
              <a:t> – kárové eso je vstupem k </a:t>
            </a:r>
            <a:r>
              <a:rPr lang="cs-CZ" dirty="0" err="1" smtClean="0"/>
              <a:t>jednokartové</a:t>
            </a:r>
            <a:r>
              <a:rPr lang="cs-CZ" dirty="0" smtClean="0"/>
              <a:t> hrozbě (srdcové devítce)</a:t>
            </a:r>
            <a:endParaRPr lang="cs-CZ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336830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378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Jednoduchý </a:t>
            </a:r>
            <a:r>
              <a:rPr lang="cs-CZ" sz="3600" dirty="0" err="1" smtClean="0"/>
              <a:t>skvíz</a:t>
            </a:r>
            <a:r>
              <a:rPr lang="cs-CZ" sz="3600" dirty="0" smtClean="0"/>
              <a:t> –Split </a:t>
            </a:r>
            <a:r>
              <a:rPr lang="cs-CZ" sz="3600" dirty="0" err="1"/>
              <a:t>t</a:t>
            </a:r>
            <a:r>
              <a:rPr lang="cs-CZ" sz="3600" dirty="0" err="1" smtClean="0"/>
              <a:t>wo-card</a:t>
            </a:r>
            <a:r>
              <a:rPr lang="cs-CZ" sz="3600" dirty="0" smtClean="0"/>
              <a:t> </a:t>
            </a:r>
            <a:r>
              <a:rPr lang="cs-CZ" sz="3600" dirty="0" err="1"/>
              <a:t>t</a:t>
            </a:r>
            <a:r>
              <a:rPr lang="cs-CZ" sz="3600" dirty="0" err="1" smtClean="0"/>
              <a:t>hread</a:t>
            </a:r>
            <a:endParaRPr lang="cs-CZ" sz="3600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5724128" y="99230"/>
            <a:ext cx="2042303" cy="161418"/>
          </a:xfrm>
        </p:spPr>
        <p:txBody>
          <a:bodyPr/>
          <a:lstStyle/>
          <a:p>
            <a:r>
              <a:rPr lang="cs-CZ" dirty="0" err="1" smtClean="0"/>
              <a:t>Skvízy</a:t>
            </a:r>
            <a:r>
              <a:rPr lang="cs-CZ" dirty="0" smtClean="0"/>
              <a:t> snadno a  rychle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5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988840"/>
            <a:ext cx="6711654" cy="433157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>
                <a:sym typeface="Symbol"/>
              </a:rPr>
              <a:t>						A 7</a:t>
            </a:r>
          </a:p>
          <a:p>
            <a:pPr marL="0" indent="0">
              <a:buNone/>
            </a:pPr>
            <a:r>
              <a:rPr lang="cs-CZ" dirty="0" smtClean="0">
                <a:sym typeface="Symbol"/>
              </a:rPr>
              <a:t>						</a:t>
            </a:r>
            <a:r>
              <a:rPr lang="cs-CZ" dirty="0">
                <a:sym typeface="Symbol"/>
              </a:rPr>
              <a:t>10 </a:t>
            </a:r>
          </a:p>
          <a:p>
            <a:pPr marL="0" indent="0">
              <a:buNone/>
            </a:pP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cs-CZ" dirty="0" smtClean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cs-CZ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cs-CZ" dirty="0" smtClean="0">
              <a:sym typeface="Symbol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>
                <a:sym typeface="Symbol"/>
              </a:rPr>
              <a:t>						</a:t>
            </a:r>
            <a:r>
              <a:rPr lang="cs-CZ" dirty="0" smtClean="0">
                <a:sym typeface="Symbol"/>
              </a:rPr>
              <a:t>Q 9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 smtClean="0">
                <a:solidFill>
                  <a:srgbClr val="FF0000"/>
                </a:solidFill>
                <a:sym typeface="Symbol"/>
              </a:rPr>
              <a:t>						</a:t>
            </a:r>
            <a:r>
              <a:rPr lang="cs-CZ" dirty="0" smtClean="0">
                <a:sym typeface="Symbol"/>
              </a:rPr>
              <a:t>♥ </a:t>
            </a:r>
            <a:r>
              <a:rPr lang="cs-CZ" dirty="0">
                <a:sym typeface="Symbol"/>
              </a:rPr>
              <a:t>J 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 smtClean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cs-CZ" dirty="0" smtClean="0">
              <a:sym typeface="Symbo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>
                <a:sym typeface="Symbol"/>
              </a:rPr>
              <a:t>Toto je typický příklad rozdělené </a:t>
            </a:r>
            <a:r>
              <a:rPr lang="cs-CZ" dirty="0" err="1" smtClean="0">
                <a:sym typeface="Symbol"/>
              </a:rPr>
              <a:t>dvoukartové</a:t>
            </a:r>
            <a:r>
              <a:rPr lang="cs-CZ" dirty="0" smtClean="0">
                <a:sym typeface="Symbol"/>
              </a:rPr>
              <a:t> hrozby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>
                <a:sym typeface="Symbol"/>
              </a:rPr>
              <a:t>Srdcový kluk je </a:t>
            </a:r>
            <a:r>
              <a:rPr lang="cs-CZ" dirty="0" err="1" smtClean="0">
                <a:sym typeface="Symbol"/>
              </a:rPr>
              <a:t>skvízová</a:t>
            </a:r>
            <a:r>
              <a:rPr lang="cs-CZ" dirty="0" smtClean="0">
                <a:sym typeface="Symbol"/>
              </a:rPr>
              <a:t> karta (v tomto případě musí ležet proti </a:t>
            </a:r>
            <a:r>
              <a:rPr lang="cs-CZ" dirty="0" err="1" smtClean="0">
                <a:sym typeface="Symbol"/>
              </a:rPr>
              <a:t>jednokartové</a:t>
            </a:r>
            <a:r>
              <a:rPr lang="cs-CZ" dirty="0" smtClean="0">
                <a:sym typeface="Symbol"/>
              </a:rPr>
              <a:t> hrozbě)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err="1" smtClean="0">
                <a:sym typeface="Symbol"/>
              </a:rPr>
              <a:t>Dvoukartovou</a:t>
            </a:r>
            <a:r>
              <a:rPr lang="cs-CZ" dirty="0" smtClean="0">
                <a:sym typeface="Symbol"/>
              </a:rPr>
              <a:t> hrozbou je piková dáma, </a:t>
            </a:r>
            <a:r>
              <a:rPr lang="cs-CZ" dirty="0" err="1" smtClean="0">
                <a:sym typeface="Symbol"/>
              </a:rPr>
              <a:t>winner</a:t>
            </a:r>
            <a:r>
              <a:rPr lang="cs-CZ" dirty="0" smtClean="0">
                <a:sym typeface="Symbol"/>
              </a:rPr>
              <a:t> v této barvě je ale v druhé ruce než je tato hrozba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err="1" smtClean="0">
                <a:sym typeface="Symbol"/>
              </a:rPr>
              <a:t>Jednokartovou</a:t>
            </a:r>
            <a:r>
              <a:rPr lang="cs-CZ" dirty="0" smtClean="0">
                <a:sym typeface="Symbol"/>
              </a:rPr>
              <a:t> hrozbu (károvou desítku) máte rovněž v ruce 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err="1" smtClean="0">
                <a:sym typeface="Symbol"/>
              </a:rPr>
              <a:t>Skvíz</a:t>
            </a:r>
            <a:r>
              <a:rPr lang="cs-CZ" dirty="0" smtClean="0">
                <a:sym typeface="Symbol"/>
              </a:rPr>
              <a:t> je poziční – funguje pouze proti W</a:t>
            </a:r>
            <a:endParaRPr lang="cs-CZ" dirty="0">
              <a:sym typeface="Symbol"/>
            </a:endParaRP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181" y="2636912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148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Jednoduchý </a:t>
            </a:r>
            <a:r>
              <a:rPr lang="cs-CZ" sz="3600" dirty="0" err="1" smtClean="0"/>
              <a:t>skvíz</a:t>
            </a:r>
            <a:r>
              <a:rPr lang="cs-CZ" sz="3600" dirty="0" smtClean="0"/>
              <a:t> –Split </a:t>
            </a:r>
            <a:r>
              <a:rPr lang="cs-CZ" sz="3600" dirty="0" err="1"/>
              <a:t>t</a:t>
            </a:r>
            <a:r>
              <a:rPr lang="cs-CZ" sz="3600" dirty="0" err="1" smtClean="0"/>
              <a:t>wo-card</a:t>
            </a:r>
            <a:r>
              <a:rPr lang="cs-CZ" sz="3600" dirty="0" smtClean="0"/>
              <a:t> </a:t>
            </a:r>
            <a:r>
              <a:rPr lang="cs-CZ" sz="3600" dirty="0" err="1"/>
              <a:t>t</a:t>
            </a:r>
            <a:r>
              <a:rPr lang="cs-CZ" sz="3600" dirty="0" err="1" smtClean="0"/>
              <a:t>hread</a:t>
            </a:r>
            <a:endParaRPr lang="cs-CZ" sz="3600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5724128" y="99230"/>
            <a:ext cx="2042303" cy="161418"/>
          </a:xfrm>
        </p:spPr>
        <p:txBody>
          <a:bodyPr/>
          <a:lstStyle/>
          <a:p>
            <a:r>
              <a:rPr lang="cs-CZ" dirty="0" err="1" smtClean="0"/>
              <a:t>Skvízy</a:t>
            </a:r>
            <a:r>
              <a:rPr lang="cs-CZ" dirty="0" smtClean="0"/>
              <a:t> snadno a  rychle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6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988840"/>
            <a:ext cx="6711654" cy="4331574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dirty="0" smtClean="0">
                <a:sym typeface="Symbol"/>
              </a:rPr>
              <a:t>						A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				Q 10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				10 8 5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				A Q 6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	K 10 6 3				J 8 5 4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	8 6					9 5 3 2 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	J 9 7 3 				6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	10 9 7					 8 5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>
                <a:sym typeface="Symbol"/>
              </a:rPr>
              <a:t>	</a:t>
            </a:r>
            <a:r>
              <a:rPr lang="cs-CZ" dirty="0">
                <a:sym typeface="Symbol"/>
              </a:rPr>
              <a:t>					</a:t>
            </a:r>
            <a:r>
              <a:rPr lang="cs-CZ" dirty="0" smtClean="0">
                <a:sym typeface="Symbol"/>
              </a:rPr>
              <a:t>Q 9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				A K J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				A K Q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				K J 4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 smtClean="0"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dirty="0" smtClean="0">
                <a:sym typeface="Symbol"/>
              </a:rPr>
              <a:t>Hrajete 7NT po výnosu trefovou desítkou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 smtClean="0">
              <a:sym typeface="Symbol"/>
            </a:endParaRP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356992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551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Jednoduchý </a:t>
            </a:r>
            <a:r>
              <a:rPr lang="cs-CZ" sz="3600" dirty="0" err="1" smtClean="0"/>
              <a:t>skvíz</a:t>
            </a:r>
            <a:r>
              <a:rPr lang="cs-CZ" sz="3600" dirty="0" smtClean="0"/>
              <a:t> –Split </a:t>
            </a:r>
            <a:r>
              <a:rPr lang="cs-CZ" sz="3600" dirty="0" err="1"/>
              <a:t>t</a:t>
            </a:r>
            <a:r>
              <a:rPr lang="cs-CZ" sz="3600" dirty="0" err="1" smtClean="0"/>
              <a:t>wo-card</a:t>
            </a:r>
            <a:r>
              <a:rPr lang="cs-CZ" sz="3600" dirty="0" smtClean="0"/>
              <a:t> </a:t>
            </a:r>
            <a:r>
              <a:rPr lang="cs-CZ" sz="3600" dirty="0" err="1"/>
              <a:t>t</a:t>
            </a:r>
            <a:r>
              <a:rPr lang="cs-CZ" sz="3600" dirty="0" err="1" smtClean="0"/>
              <a:t>hread</a:t>
            </a:r>
            <a:endParaRPr lang="cs-CZ" sz="3600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5724128" y="99230"/>
            <a:ext cx="2042303" cy="161418"/>
          </a:xfrm>
        </p:spPr>
        <p:txBody>
          <a:bodyPr/>
          <a:lstStyle/>
          <a:p>
            <a:r>
              <a:rPr lang="cs-CZ" dirty="0" err="1" smtClean="0"/>
              <a:t>Skvízy</a:t>
            </a:r>
            <a:r>
              <a:rPr lang="cs-CZ" dirty="0" smtClean="0"/>
              <a:t> snadno a  rychle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7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700808"/>
            <a:ext cx="6711654" cy="504056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dirty="0" smtClean="0">
                <a:sym typeface="Symbol"/>
              </a:rPr>
              <a:t>						A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				Q 10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				10 8 5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				A Q 6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	K 10 6 3				J 8 5 4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	8 6					9 5 3 2 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	J 9 7 3 				6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	10 9 7					 8 5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>
                <a:sym typeface="Symbol"/>
              </a:rPr>
              <a:t>	</a:t>
            </a:r>
            <a:r>
              <a:rPr lang="cs-CZ" dirty="0">
                <a:sym typeface="Symbol"/>
              </a:rPr>
              <a:t>					</a:t>
            </a:r>
            <a:r>
              <a:rPr lang="cs-CZ" dirty="0" smtClean="0">
                <a:sym typeface="Symbol"/>
              </a:rPr>
              <a:t>Q 9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				A K J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				A K Q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				K J 4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dirty="0" smtClean="0">
              <a:sym typeface="Symbo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>
                <a:sym typeface="Symbol"/>
              </a:rPr>
              <a:t>Máte 12 zdvihů shora a šanci na třináctý, pokud se rozpadnou kára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>
                <a:sym typeface="Symbol"/>
              </a:rPr>
              <a:t>Berete tref v ruce a zkoušíte A </a:t>
            </a:r>
            <a:r>
              <a:rPr lang="cs-CZ" dirty="0" err="1" smtClean="0">
                <a:sym typeface="Symbol"/>
              </a:rPr>
              <a:t>a</a:t>
            </a:r>
            <a:r>
              <a:rPr lang="cs-CZ" dirty="0" smtClean="0">
                <a:sym typeface="Symbol"/>
              </a:rPr>
              <a:t> K kárového – bohužel E ve druhém kole kár nepřiznává</a:t>
            </a:r>
          </a:p>
          <a:p>
            <a:pPr>
              <a:spcBef>
                <a:spcPts val="0"/>
              </a:spcBef>
            </a:pPr>
            <a:r>
              <a:rPr lang="cs-CZ" dirty="0" smtClean="0">
                <a:sym typeface="Symbol"/>
              </a:rPr>
              <a:t>Jedinou vaší zbylou šancí je </a:t>
            </a:r>
            <a:r>
              <a:rPr lang="cs-CZ" dirty="0" err="1" smtClean="0">
                <a:sym typeface="Symbol"/>
              </a:rPr>
              <a:t>skvíz</a:t>
            </a:r>
            <a:r>
              <a:rPr lang="cs-CZ" dirty="0" smtClean="0">
                <a:sym typeface="Symbol"/>
              </a:rPr>
              <a:t> v píkách a kárech proti W, pokud kromě kárové délky drží i pikovou dámu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 smtClean="0">
              <a:sym typeface="Symbol"/>
            </a:endParaRP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780928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038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Jednoduchý </a:t>
            </a:r>
            <a:r>
              <a:rPr lang="cs-CZ" sz="3600" dirty="0" err="1" smtClean="0"/>
              <a:t>skvíz</a:t>
            </a:r>
            <a:r>
              <a:rPr lang="cs-CZ" sz="3600" dirty="0" smtClean="0"/>
              <a:t> –Split </a:t>
            </a:r>
            <a:r>
              <a:rPr lang="cs-CZ" sz="3600" dirty="0" err="1"/>
              <a:t>t</a:t>
            </a:r>
            <a:r>
              <a:rPr lang="cs-CZ" sz="3600" dirty="0" err="1" smtClean="0"/>
              <a:t>wo-card</a:t>
            </a:r>
            <a:r>
              <a:rPr lang="cs-CZ" sz="3600" dirty="0" smtClean="0"/>
              <a:t> </a:t>
            </a:r>
            <a:r>
              <a:rPr lang="cs-CZ" sz="3600" dirty="0" err="1"/>
              <a:t>t</a:t>
            </a:r>
            <a:r>
              <a:rPr lang="cs-CZ" sz="3600" dirty="0" err="1" smtClean="0"/>
              <a:t>hread</a:t>
            </a:r>
            <a:endParaRPr lang="cs-CZ" sz="3600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5724128" y="99230"/>
            <a:ext cx="2042303" cy="161418"/>
          </a:xfrm>
        </p:spPr>
        <p:txBody>
          <a:bodyPr/>
          <a:lstStyle/>
          <a:p>
            <a:r>
              <a:rPr lang="cs-CZ" dirty="0" err="1" smtClean="0"/>
              <a:t>Skvízy</a:t>
            </a:r>
            <a:r>
              <a:rPr lang="cs-CZ" dirty="0" smtClean="0"/>
              <a:t> snadno a  rychle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8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700808"/>
            <a:ext cx="7488832" cy="504056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dirty="0" smtClean="0">
                <a:sym typeface="Symbol"/>
              </a:rPr>
              <a:t>						A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				</a:t>
            </a:r>
            <a:r>
              <a:rPr lang="cs-CZ" sz="2100" dirty="0">
                <a:solidFill>
                  <a:srgbClr val="FF0000"/>
                </a:solidFill>
                <a:sym typeface="Symbol"/>
              </a:rPr>
              <a:t>Q 10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				10 </a:t>
            </a:r>
            <a:r>
              <a:rPr lang="cs-CZ" dirty="0" smtClean="0">
                <a:solidFill>
                  <a:srgbClr val="FF0000"/>
                </a:solidFill>
                <a:sym typeface="Symbol"/>
              </a:rPr>
              <a:t>8 5 2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				</a:t>
            </a:r>
            <a:r>
              <a:rPr lang="cs-CZ" sz="2100" dirty="0">
                <a:solidFill>
                  <a:srgbClr val="FF0000"/>
                </a:solidFill>
                <a:sym typeface="Symbol"/>
              </a:rPr>
              <a:t>A Q 6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	K 10 </a:t>
            </a:r>
            <a:r>
              <a:rPr lang="cs-CZ" sz="2100" dirty="0">
                <a:solidFill>
                  <a:srgbClr val="FF0000"/>
                </a:solidFill>
                <a:sym typeface="Symbol"/>
              </a:rPr>
              <a:t>6</a:t>
            </a:r>
            <a:r>
              <a:rPr lang="cs-CZ" dirty="0" smtClean="0">
                <a:sym typeface="Symbol"/>
              </a:rPr>
              <a:t> </a:t>
            </a:r>
            <a:r>
              <a:rPr lang="cs-CZ" sz="2100" dirty="0">
                <a:solidFill>
                  <a:srgbClr val="FF0000"/>
                </a:solidFill>
                <a:sym typeface="Symbol"/>
              </a:rPr>
              <a:t>3</a:t>
            </a:r>
            <a:r>
              <a:rPr lang="cs-CZ" dirty="0" smtClean="0">
                <a:sym typeface="Symbol"/>
              </a:rPr>
              <a:t>				J 8 </a:t>
            </a:r>
            <a:r>
              <a:rPr lang="cs-CZ" sz="2100" dirty="0">
                <a:solidFill>
                  <a:srgbClr val="FF0000"/>
                </a:solidFill>
                <a:sym typeface="Symbol"/>
              </a:rPr>
              <a:t>5</a:t>
            </a:r>
            <a:r>
              <a:rPr lang="cs-CZ" dirty="0" smtClean="0">
                <a:sym typeface="Symbol"/>
              </a:rPr>
              <a:t> </a:t>
            </a:r>
            <a:r>
              <a:rPr lang="cs-CZ" dirty="0" smtClean="0">
                <a:solidFill>
                  <a:srgbClr val="FF0000"/>
                </a:solidFill>
                <a:sym typeface="Symbol"/>
              </a:rPr>
              <a:t>4 2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	</a:t>
            </a:r>
            <a:r>
              <a:rPr lang="cs-CZ" sz="2100" dirty="0">
                <a:solidFill>
                  <a:srgbClr val="FF0000"/>
                </a:solidFill>
                <a:sym typeface="Symbol"/>
              </a:rPr>
              <a:t>8 6</a:t>
            </a:r>
            <a:r>
              <a:rPr lang="cs-CZ" dirty="0" smtClean="0">
                <a:sym typeface="Symbol"/>
              </a:rPr>
              <a:t>					9 </a:t>
            </a:r>
            <a:r>
              <a:rPr lang="cs-CZ" sz="2100" dirty="0">
                <a:solidFill>
                  <a:srgbClr val="FF0000"/>
                </a:solidFill>
                <a:sym typeface="Symbol"/>
              </a:rPr>
              <a:t>5 3 2 </a:t>
            </a:r>
            <a:r>
              <a:rPr lang="cs-CZ" dirty="0" smtClean="0">
                <a:sym typeface="Symbol"/>
              </a:rPr>
              <a:t>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	J </a:t>
            </a:r>
            <a:r>
              <a:rPr lang="cs-CZ" dirty="0" smtClean="0">
                <a:solidFill>
                  <a:srgbClr val="FF0000"/>
                </a:solidFill>
                <a:sym typeface="Symbol"/>
              </a:rPr>
              <a:t>9 7 3 </a:t>
            </a:r>
            <a:r>
              <a:rPr lang="cs-CZ" dirty="0" smtClean="0">
                <a:sym typeface="Symbol"/>
              </a:rPr>
              <a:t>				</a:t>
            </a:r>
            <a:r>
              <a:rPr lang="cs-CZ" dirty="0" smtClean="0">
                <a:solidFill>
                  <a:srgbClr val="FF0000"/>
                </a:solidFill>
                <a:sym typeface="Symbol"/>
              </a:rPr>
              <a:t>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	</a:t>
            </a:r>
            <a:r>
              <a:rPr lang="cs-CZ" sz="2100" dirty="0">
                <a:solidFill>
                  <a:srgbClr val="FF0000"/>
                </a:solidFill>
                <a:sym typeface="Symbol"/>
              </a:rPr>
              <a:t>10 9 7</a:t>
            </a:r>
            <a:r>
              <a:rPr lang="cs-CZ" dirty="0" smtClean="0">
                <a:sym typeface="Symbol"/>
              </a:rPr>
              <a:t>					 </a:t>
            </a:r>
            <a:r>
              <a:rPr lang="cs-CZ" sz="2100" dirty="0">
                <a:solidFill>
                  <a:srgbClr val="FF0000"/>
                </a:solidFill>
                <a:sym typeface="Symbol"/>
              </a:rPr>
              <a:t>8 5 3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>
                <a:sym typeface="Symbol"/>
              </a:rPr>
              <a:t>	</a:t>
            </a:r>
            <a:r>
              <a:rPr lang="cs-CZ" dirty="0">
                <a:sym typeface="Symbol"/>
              </a:rPr>
              <a:t>					</a:t>
            </a:r>
            <a:r>
              <a:rPr lang="cs-CZ" dirty="0" smtClean="0">
                <a:sym typeface="Symbol"/>
              </a:rPr>
              <a:t>Q 9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				</a:t>
            </a:r>
            <a:r>
              <a:rPr lang="cs-CZ" sz="2100" dirty="0">
                <a:solidFill>
                  <a:srgbClr val="FF0000"/>
                </a:solidFill>
                <a:sym typeface="Symbol"/>
              </a:rPr>
              <a:t>A K </a:t>
            </a:r>
            <a:r>
              <a:rPr lang="cs-CZ" sz="2100" dirty="0">
                <a:sym typeface="Symbol"/>
              </a:rPr>
              <a:t>J</a:t>
            </a:r>
            <a:r>
              <a:rPr lang="cs-CZ" sz="2100" dirty="0">
                <a:solidFill>
                  <a:srgbClr val="FF0000"/>
                </a:solidFill>
                <a:sym typeface="Symbol"/>
              </a:rPr>
              <a:t>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				</a:t>
            </a:r>
            <a:r>
              <a:rPr lang="cs-CZ" sz="2100" dirty="0">
                <a:solidFill>
                  <a:srgbClr val="FF0000"/>
                </a:solidFill>
                <a:sym typeface="Symbol"/>
              </a:rPr>
              <a:t>A K Q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ym typeface="Symbol"/>
              </a:rPr>
              <a:t>	</a:t>
            </a:r>
            <a:r>
              <a:rPr lang="cs-CZ" dirty="0" smtClean="0">
                <a:sym typeface="Symbol"/>
              </a:rPr>
              <a:t>					</a:t>
            </a:r>
            <a:r>
              <a:rPr lang="cs-CZ" sz="2100" dirty="0">
                <a:solidFill>
                  <a:srgbClr val="FF0000"/>
                </a:solidFill>
                <a:sym typeface="Symbol"/>
              </a:rPr>
              <a:t>K J 4</a:t>
            </a:r>
          </a:p>
          <a:p>
            <a:pPr>
              <a:spcBef>
                <a:spcPts val="0"/>
              </a:spcBef>
            </a:pPr>
            <a:endParaRPr lang="cs-CZ" dirty="0" smtClean="0">
              <a:sym typeface="Symbo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>
                <a:sym typeface="Symbol"/>
              </a:rPr>
              <a:t>Máte dvě barvy, které musíte stáhnout – srdce a trefy, v jakém pořadí to uděláte?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>
                <a:sym typeface="Symbol"/>
              </a:rPr>
              <a:t>Na čtvrté kolo </a:t>
            </a:r>
            <a:r>
              <a:rPr lang="cs-CZ" dirty="0" err="1" smtClean="0">
                <a:sym typeface="Symbol"/>
              </a:rPr>
              <a:t>trefů</a:t>
            </a:r>
            <a:r>
              <a:rPr lang="cs-CZ" dirty="0" smtClean="0">
                <a:sym typeface="Symbol"/>
              </a:rPr>
              <a:t> budete muset z ruky odhodit káro, </a:t>
            </a:r>
            <a:r>
              <a:rPr lang="cs-CZ" dirty="0" err="1" smtClean="0">
                <a:sym typeface="Symbol"/>
              </a:rPr>
              <a:t>jednokartovou</a:t>
            </a:r>
            <a:r>
              <a:rPr lang="cs-CZ" dirty="0" smtClean="0">
                <a:sym typeface="Symbol"/>
              </a:rPr>
              <a:t> hrozbou bude pak kárová desítka na stole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err="1" smtClean="0">
                <a:sym typeface="Symbol"/>
              </a:rPr>
              <a:t>Skvízová</a:t>
            </a:r>
            <a:r>
              <a:rPr lang="cs-CZ" dirty="0" smtClean="0">
                <a:sym typeface="Symbol"/>
              </a:rPr>
              <a:t> karta musí ležet proti této hrozbě, tj. v ruce a bude jí čtvrté srdce – nejprve musíte stáhnout trefy a pak srdce</a:t>
            </a:r>
          </a:p>
          <a:p>
            <a:pPr>
              <a:spcBef>
                <a:spcPts val="0"/>
              </a:spcBef>
            </a:pPr>
            <a:endParaRPr lang="cs-CZ" dirty="0" smtClean="0">
              <a:sym typeface="Symbol"/>
            </a:endParaRP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441" y="2780928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700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Jednoduchý </a:t>
            </a:r>
            <a:r>
              <a:rPr lang="cs-CZ" sz="3600" dirty="0" err="1" smtClean="0"/>
              <a:t>skvíz</a:t>
            </a:r>
            <a:r>
              <a:rPr lang="cs-CZ" sz="3600" dirty="0" smtClean="0"/>
              <a:t> –</a:t>
            </a:r>
            <a:br>
              <a:rPr lang="cs-CZ" sz="3600" dirty="0" smtClean="0"/>
            </a:br>
            <a:r>
              <a:rPr lang="cs-CZ" sz="3600" dirty="0" err="1" smtClean="0"/>
              <a:t>Twin-entry</a:t>
            </a:r>
            <a:r>
              <a:rPr lang="cs-CZ" sz="3600" dirty="0" smtClean="0"/>
              <a:t> </a:t>
            </a:r>
            <a:r>
              <a:rPr lang="cs-CZ" sz="3600" dirty="0" err="1"/>
              <a:t>t</a:t>
            </a:r>
            <a:r>
              <a:rPr lang="cs-CZ" sz="3600" dirty="0" err="1" smtClean="0"/>
              <a:t>hread</a:t>
            </a:r>
            <a:endParaRPr lang="cs-CZ" sz="3600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5724128" y="99230"/>
            <a:ext cx="2042303" cy="161418"/>
          </a:xfrm>
        </p:spPr>
        <p:txBody>
          <a:bodyPr/>
          <a:lstStyle/>
          <a:p>
            <a:r>
              <a:rPr lang="cs-CZ" dirty="0" err="1" smtClean="0"/>
              <a:t>Skvízy</a:t>
            </a:r>
            <a:r>
              <a:rPr lang="cs-CZ" dirty="0" smtClean="0"/>
              <a:t> snadno a  rychle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9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772816"/>
            <a:ext cx="7848872" cy="454759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600" dirty="0" smtClean="0">
                <a:sym typeface="Symbol"/>
              </a:rPr>
              <a:t>						-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ym typeface="Symbol"/>
              </a:rPr>
              <a:t>	</a:t>
            </a:r>
            <a:r>
              <a:rPr lang="cs-CZ" sz="1600" dirty="0" smtClean="0">
                <a:sym typeface="Symbol"/>
              </a:rPr>
              <a:t>					-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ym typeface="Symbol"/>
              </a:rPr>
              <a:t>	</a:t>
            </a:r>
            <a:r>
              <a:rPr lang="cs-CZ" sz="1600" dirty="0" smtClean="0">
                <a:sym typeface="Symbol"/>
              </a:rPr>
              <a:t>					A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ym typeface="Symbol"/>
              </a:rPr>
              <a:t>	</a:t>
            </a:r>
            <a:r>
              <a:rPr lang="cs-CZ" sz="1600" dirty="0" smtClean="0">
                <a:sym typeface="Symbol"/>
              </a:rPr>
              <a:t>					J 6</a:t>
            </a:r>
          </a:p>
          <a:p>
            <a:pPr marL="0" indent="0">
              <a:spcBef>
                <a:spcPts val="0"/>
              </a:spcBef>
              <a:buNone/>
            </a:pPr>
            <a:endParaRPr lang="cs-CZ" sz="1600" dirty="0" smtClean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16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1600" dirty="0" smtClean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ym typeface="Symbol"/>
              </a:rPr>
              <a:t>						</a:t>
            </a:r>
            <a:r>
              <a:rPr lang="cs-CZ" sz="1600" dirty="0" smtClean="0">
                <a:sym typeface="Symbol"/>
              </a:rPr>
              <a:t>-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ym typeface="Symbol"/>
              </a:rPr>
              <a:t>	</a:t>
            </a:r>
            <a:r>
              <a:rPr lang="cs-CZ" sz="1600" dirty="0" smtClean="0">
                <a:sym typeface="Symbol"/>
              </a:rPr>
              <a:t>					J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ym typeface="Symbol"/>
              </a:rPr>
              <a:t>	</a:t>
            </a:r>
            <a:r>
              <a:rPr lang="cs-CZ" sz="1600" dirty="0" smtClean="0">
                <a:sym typeface="Symbol"/>
              </a:rPr>
              <a:t>					K 10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ym typeface="Symbol"/>
              </a:rPr>
              <a:t>	</a:t>
            </a:r>
            <a:r>
              <a:rPr lang="cs-CZ" sz="1600" dirty="0" smtClean="0">
                <a:sym typeface="Symbol"/>
              </a:rPr>
              <a:t>					-</a:t>
            </a:r>
          </a:p>
          <a:p>
            <a:pPr marL="0" indent="0">
              <a:spcBef>
                <a:spcPts val="0"/>
              </a:spcBef>
              <a:buNone/>
            </a:pPr>
            <a:endParaRPr lang="cs-CZ" sz="1600" dirty="0" smtClean="0">
              <a:sym typeface="Symbo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600" dirty="0" err="1" smtClean="0"/>
              <a:t>Dvoukartová</a:t>
            </a:r>
            <a:r>
              <a:rPr lang="cs-CZ" sz="1600" dirty="0" smtClean="0"/>
              <a:t> hrozba (kárová desítka) je v tomto případě doprovázena dvěma </a:t>
            </a:r>
            <a:r>
              <a:rPr lang="cs-CZ" sz="1600" dirty="0" err="1" smtClean="0"/>
              <a:t>winnery</a:t>
            </a:r>
            <a:r>
              <a:rPr lang="cs-CZ" sz="1600" dirty="0" smtClean="0"/>
              <a:t>, které jsou takto rozděleny v obou listech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600" dirty="0" smtClean="0"/>
              <a:t>Tento typ hrozby umožňuje automatický </a:t>
            </a:r>
            <a:r>
              <a:rPr lang="cs-CZ" sz="1600" dirty="0" err="1" smtClean="0"/>
              <a:t>skvíz</a:t>
            </a:r>
            <a:r>
              <a:rPr lang="cs-CZ" sz="1600" dirty="0" smtClean="0"/>
              <a:t> proti libovolnému obránci, i když </a:t>
            </a:r>
            <a:r>
              <a:rPr lang="cs-CZ" sz="1600" dirty="0" err="1" smtClean="0"/>
              <a:t>jednokartová</a:t>
            </a:r>
            <a:r>
              <a:rPr lang="cs-CZ" sz="1600" dirty="0" smtClean="0"/>
              <a:t> hrozba (trefový kluk) leží proti </a:t>
            </a:r>
            <a:r>
              <a:rPr lang="cs-CZ" sz="1600" dirty="0" err="1" smtClean="0"/>
              <a:t>skvízové</a:t>
            </a:r>
            <a:r>
              <a:rPr lang="cs-CZ" sz="1600" dirty="0" smtClean="0"/>
              <a:t> kartě.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600" dirty="0" smtClean="0"/>
              <a:t>Zdvojená </a:t>
            </a:r>
            <a:r>
              <a:rPr lang="cs-CZ" sz="1600" dirty="0" err="1" smtClean="0"/>
              <a:t>dvoukartová</a:t>
            </a:r>
            <a:r>
              <a:rPr lang="cs-CZ" sz="1600" dirty="0" smtClean="0"/>
              <a:t> hrozba umožňuje, že N má jednu kartu navíc (trefovou šestku), kterou může odhodit na </a:t>
            </a:r>
            <a:r>
              <a:rPr lang="cs-CZ" sz="1600" dirty="0" err="1" smtClean="0"/>
              <a:t>skvízovou</a:t>
            </a:r>
            <a:r>
              <a:rPr lang="cs-CZ" sz="1600" dirty="0" smtClean="0"/>
              <a:t> kartu (srdcového kluka)</a:t>
            </a:r>
          </a:p>
          <a:p>
            <a:endParaRPr lang="cs-CZ" sz="1600" dirty="0" smtClean="0"/>
          </a:p>
          <a:p>
            <a:endParaRPr lang="cs-CZ" sz="16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52936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8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Žluto-oranžová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4351</TotalTime>
  <Words>404</Words>
  <Application>Microsoft Office PowerPoint</Application>
  <PresentationFormat>Předvádění na obrazovce (4:3)</PresentationFormat>
  <Paragraphs>397</Paragraphs>
  <Slides>16</Slides>
  <Notes>16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Ion</vt:lpstr>
      <vt:lpstr>Přenesení hrozby</vt:lpstr>
      <vt:lpstr>Přenesení hrozby</vt:lpstr>
      <vt:lpstr>Přenesení hrozby</vt:lpstr>
      <vt:lpstr>Přenesení hrozby</vt:lpstr>
      <vt:lpstr>Jednoduchý skvíz –Split two-card thread</vt:lpstr>
      <vt:lpstr>Jednoduchý skvíz –Split two-card thread</vt:lpstr>
      <vt:lpstr>Jednoduchý skvíz –Split two-card thread</vt:lpstr>
      <vt:lpstr>Jednoduchý skvíz –Split two-card thread</vt:lpstr>
      <vt:lpstr>Jednoduchý skvíz – Twin-entry thread</vt:lpstr>
      <vt:lpstr>Jednoduchý skvíz – Twin-entry thread</vt:lpstr>
      <vt:lpstr>Jednoduchý skvíz – Twin-entry thread</vt:lpstr>
      <vt:lpstr>Křížový skvíz</vt:lpstr>
      <vt:lpstr>Křížový skvíz</vt:lpstr>
      <vt:lpstr>Křížový skvíz</vt:lpstr>
      <vt:lpstr>Křížový skvíz</vt:lpstr>
      <vt:lpstr>Křížový skvíz</vt:lpstr>
    </vt:vector>
  </TitlesOfParts>
  <Company>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Strip and Endplay</dc:title>
  <dc:creator>Vladimir Nulicek,,,,</dc:creator>
  <cp:lastModifiedBy>Vladimír Nulíček</cp:lastModifiedBy>
  <cp:revision>150</cp:revision>
  <cp:lastPrinted>2019-02-19T09:59:39Z</cp:lastPrinted>
  <dcterms:created xsi:type="dcterms:W3CDTF">2018-06-21T07:19:45Z</dcterms:created>
  <dcterms:modified xsi:type="dcterms:W3CDTF">2019-02-20T15:27:40Z</dcterms:modified>
</cp:coreProperties>
</file>