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2" r:id="rId1"/>
  </p:sldMasterIdLst>
  <p:notesMasterIdLst>
    <p:notesMasterId r:id="rId46"/>
  </p:notesMasterIdLst>
  <p:handoutMasterIdLst>
    <p:handoutMasterId r:id="rId47"/>
  </p:handoutMasterIdLst>
  <p:sldIdLst>
    <p:sldId id="256" r:id="rId2"/>
    <p:sldId id="327" r:id="rId3"/>
    <p:sldId id="359" r:id="rId4"/>
    <p:sldId id="360" r:id="rId5"/>
    <p:sldId id="361" r:id="rId6"/>
    <p:sldId id="369" r:id="rId7"/>
    <p:sldId id="331" r:id="rId8"/>
    <p:sldId id="332" r:id="rId9"/>
    <p:sldId id="333" r:id="rId10"/>
    <p:sldId id="334" r:id="rId11"/>
    <p:sldId id="335" r:id="rId12"/>
    <p:sldId id="370" r:id="rId13"/>
    <p:sldId id="336" r:id="rId14"/>
    <p:sldId id="337" r:id="rId15"/>
    <p:sldId id="338" r:id="rId16"/>
    <p:sldId id="339" r:id="rId17"/>
    <p:sldId id="371" r:id="rId18"/>
    <p:sldId id="345" r:id="rId19"/>
    <p:sldId id="362" r:id="rId20"/>
    <p:sldId id="363" r:id="rId21"/>
    <p:sldId id="364" r:id="rId22"/>
    <p:sldId id="372" r:id="rId23"/>
    <p:sldId id="347" r:id="rId24"/>
    <p:sldId id="348" r:id="rId25"/>
    <p:sldId id="349" r:id="rId26"/>
    <p:sldId id="350" r:id="rId27"/>
    <p:sldId id="373" r:id="rId28"/>
    <p:sldId id="340" r:id="rId29"/>
    <p:sldId id="341" r:id="rId30"/>
    <p:sldId id="342" r:id="rId31"/>
    <p:sldId id="343" r:id="rId32"/>
    <p:sldId id="344" r:id="rId33"/>
    <p:sldId id="374" r:id="rId34"/>
    <p:sldId id="351" r:id="rId35"/>
    <p:sldId id="352" r:id="rId36"/>
    <p:sldId id="353" r:id="rId37"/>
    <p:sldId id="354" r:id="rId38"/>
    <p:sldId id="375" r:id="rId39"/>
    <p:sldId id="355" r:id="rId40"/>
    <p:sldId id="365" r:id="rId41"/>
    <p:sldId id="366" r:id="rId42"/>
    <p:sldId id="367" r:id="rId43"/>
    <p:sldId id="368" r:id="rId44"/>
    <p:sldId id="376" r:id="rId4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162F2B2-5613-4296-B6CF-FF8B4ADFE208}">
          <p14:sldIdLst>
            <p14:sldId id="256"/>
          </p14:sldIdLst>
        </p14:section>
        <p14:section name="Rozdání 1" id="{99F583E3-A231-4749-8890-086C641E5E78}">
          <p14:sldIdLst>
            <p14:sldId id="327"/>
            <p14:sldId id="359"/>
            <p14:sldId id="360"/>
            <p14:sldId id="361"/>
            <p14:sldId id="369"/>
          </p14:sldIdLst>
        </p14:section>
        <p14:section name="Rozdání 2" id="{72039C33-B7D3-4401-8ED4-BADC012DDA5F}">
          <p14:sldIdLst>
            <p14:sldId id="331"/>
            <p14:sldId id="332"/>
            <p14:sldId id="333"/>
            <p14:sldId id="334"/>
            <p14:sldId id="335"/>
            <p14:sldId id="370"/>
          </p14:sldIdLst>
        </p14:section>
        <p14:section name="Rozdání 3" id="{BE17DE95-C295-4E47-968C-3F478F5B6B92}">
          <p14:sldIdLst>
            <p14:sldId id="336"/>
            <p14:sldId id="337"/>
            <p14:sldId id="338"/>
            <p14:sldId id="339"/>
            <p14:sldId id="371"/>
          </p14:sldIdLst>
        </p14:section>
        <p14:section name="Rozdání 4" id="{564AE56C-47EA-48F1-82A2-4E651A35EA7C}">
          <p14:sldIdLst>
            <p14:sldId id="345"/>
            <p14:sldId id="362"/>
            <p14:sldId id="363"/>
            <p14:sldId id="364"/>
            <p14:sldId id="372"/>
          </p14:sldIdLst>
        </p14:section>
        <p14:section name="Rozdání 5" id="{68A88C32-2D9D-4D36-BB23-43876A8DAF07}">
          <p14:sldIdLst>
            <p14:sldId id="347"/>
            <p14:sldId id="348"/>
            <p14:sldId id="349"/>
            <p14:sldId id="350"/>
            <p14:sldId id="373"/>
          </p14:sldIdLst>
        </p14:section>
        <p14:section name="Rozdání 6" id="{C43125AF-9582-4516-A659-31F583F6938D}">
          <p14:sldIdLst>
            <p14:sldId id="340"/>
            <p14:sldId id="341"/>
            <p14:sldId id="342"/>
            <p14:sldId id="343"/>
            <p14:sldId id="344"/>
            <p14:sldId id="374"/>
          </p14:sldIdLst>
        </p14:section>
        <p14:section name="Rozdání 7" id="{65B915AB-C5F3-4173-A69C-E8AADB01B0AA}">
          <p14:sldIdLst>
            <p14:sldId id="351"/>
            <p14:sldId id="352"/>
            <p14:sldId id="353"/>
            <p14:sldId id="354"/>
            <p14:sldId id="375"/>
          </p14:sldIdLst>
        </p14:section>
        <p14:section name="Rozdání 8" id="{3FBE3868-0977-4A4C-9D95-DF96B894871E}">
          <p14:sldIdLst>
            <p14:sldId id="355"/>
            <p14:sldId id="365"/>
            <p14:sldId id="366"/>
            <p14:sldId id="367"/>
            <p14:sldId id="368"/>
            <p14:sldId id="37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>
        <p:scale>
          <a:sx n="119" d="100"/>
          <a:sy n="119" d="100"/>
        </p:scale>
        <p:origin x="-1416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FD582-E71F-4F25-8527-41C72B0AB69E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EED1D-6787-4FC2-9E47-E60D21679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871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CB2BC-B919-474A-8E06-423CECE69E48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3" y="9430093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B9CAF-6AAA-41F3-BD44-D60FD21362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41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8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B9CAF-6AAA-41F3-BD44-D60FD2136276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531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3BE0-A3CE-47FA-8CB3-4107DCBF293C}" type="datetime1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7076"/>
            <a:ext cx="3859795" cy="228660"/>
          </a:xfrm>
        </p:spPr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50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01115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46913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406129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56616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10.12.2019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80528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10.12.2019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77740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6A-77DF-4A96-9469-B934CA883A90}" type="datetime1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845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6EF48-4BEA-4C88-B576-2A4914F103CA}" type="datetime1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61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2925" y="99230"/>
            <a:ext cx="1673506" cy="153811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err="1" smtClean="0"/>
              <a:t>Strip</a:t>
            </a:r>
            <a:r>
              <a:rPr lang="cs-CZ" dirty="0" smtClean="0"/>
              <a:t> and </a:t>
            </a:r>
            <a:r>
              <a:rPr lang="cs-CZ" dirty="0" err="1" smtClean="0"/>
              <a:t>endplay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605" y="124220"/>
            <a:ext cx="3859795" cy="228660"/>
          </a:xfrm>
        </p:spPr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6672"/>
            <a:ext cx="1325005" cy="547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59850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F06F-76D0-40EA-98AB-4739050DD558}" type="datetime1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57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606-F535-43E0-99D8-20B1B7BAA47A}" type="datetime1">
              <a:rPr lang="cs-CZ" smtClean="0"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0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7B28-4312-4D02-BAF5-0201810C376E}" type="datetime1">
              <a:rPr lang="cs-CZ" smtClean="0"/>
              <a:t>10.12.2019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53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CA85-883E-4A7E-AA3D-06BAD2C9A320}" type="datetime1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51448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AB11-7F0C-4F08-BBBD-E0D1193CDB2F}" type="datetime1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76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C47D-FA1D-47A2-A836-D632D77539F2}" type="datetime1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63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1298-26D8-4525-ABF1-535358D92CF1}" type="datetime1">
              <a:rPr lang="cs-CZ" smtClean="0"/>
              <a:t>10.12.2019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60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53CCA85-883E-4A7E-AA3D-06BAD2C9A320}" type="datetime1">
              <a:rPr lang="cs-CZ" smtClean="0"/>
              <a:t>10.12.2019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740CC-B172-49EC-9B7D-6959C42B47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7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  <p:sldLayoutId id="2147484115" r:id="rId13"/>
    <p:sldLayoutId id="2147484116" r:id="rId14"/>
    <p:sldLayoutId id="2147484117" r:id="rId15"/>
    <p:sldLayoutId id="2147484118" r:id="rId16"/>
    <p:sldLayoutId id="214748411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632848" cy="1470025"/>
          </a:xfrm>
        </p:spPr>
        <p:txBody>
          <a:bodyPr/>
          <a:lstStyle/>
          <a:p>
            <a:pPr algn="ctr"/>
            <a:r>
              <a:rPr lang="cs-CZ" sz="5400" dirty="0" err="1" smtClean="0"/>
              <a:t>Sehrávkové</a:t>
            </a:r>
            <a:r>
              <a:rPr lang="cs-CZ" sz="5400" dirty="0" smtClean="0"/>
              <a:t> a obranné </a:t>
            </a:r>
            <a:r>
              <a:rPr lang="cs-CZ" sz="5400" dirty="0" smtClean="0"/>
              <a:t>problémy 3.část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PRABRA - Kurz pro pokročilé - (c) </a:t>
            </a:r>
            <a:r>
              <a:rPr lang="cs-CZ" dirty="0" err="1" smtClean="0"/>
              <a:t>V.Nulíček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40CC-B172-49EC-9B7D-6959C42B47DD}" type="slidenum">
              <a:rPr lang="cs-CZ" smtClean="0"/>
              <a:t>1</a:t>
            </a:fld>
            <a:endParaRPr lang="cs-CZ"/>
          </a:p>
        </p:txBody>
      </p:sp>
      <p:sp>
        <p:nvSpPr>
          <p:cNvPr id="6" name="AutoShape 2" descr="Výsledek obrázku pro card symbols"/>
          <p:cNvSpPr>
            <a:spLocks noChangeAspect="1" noChangeArrowheads="1"/>
          </p:cNvSpPr>
          <p:nvPr/>
        </p:nvSpPr>
        <p:spPr bwMode="auto">
          <a:xfrm>
            <a:off x="155575" y="-1608138"/>
            <a:ext cx="42005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45" r="4000" b="23164"/>
          <a:stretch/>
        </p:blipFill>
        <p:spPr bwMode="auto">
          <a:xfrm>
            <a:off x="3073776" y="4660442"/>
            <a:ext cx="2996448" cy="124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8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10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K 6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K J 6 4</a:t>
            </a:r>
            <a:r>
              <a:rPr lang="cs-CZ" sz="1800" dirty="0" smtClean="0">
                <a:sym typeface="Symbo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 -				 	 A J 9 8 5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 K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8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7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6 3</a:t>
            </a:r>
            <a:r>
              <a:rPr lang="cs-CZ" sz="1800" dirty="0" smtClean="0">
                <a:sym typeface="Symbol"/>
              </a:rPr>
              <a:t>		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Q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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J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7 2			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5 2</a:t>
            </a:r>
            <a:r>
              <a:rPr lang="cs-CZ" sz="1800" dirty="0" smtClean="0">
                <a:sym typeface="Symbol"/>
              </a:rPr>
              <a:t>				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10 9 8 3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6 4 3 			* 6+ </a:t>
            </a:r>
            <a:r>
              <a:rPr lang="cs-CZ" sz="1800" dirty="0" err="1" smtClean="0">
                <a:sym typeface="Symbol"/>
              </a:rPr>
              <a:t>piků</a:t>
            </a:r>
            <a:r>
              <a:rPr lang="cs-CZ" sz="1800" dirty="0" smtClean="0">
                <a:sym typeface="Symbol"/>
              </a:rPr>
              <a:t> blok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J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9 2</a:t>
            </a:r>
            <a:r>
              <a:rPr lang="cs-CZ" sz="1800" dirty="0" smtClean="0">
                <a:sym typeface="Symbol"/>
              </a:rPr>
              <a:t>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9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5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cs-CZ" sz="1800" dirty="0" smtClean="0">
                <a:sym typeface="Symbol"/>
              </a:rPr>
              <a:t> 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3NT (N)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A Q 7</a:t>
            </a:r>
            <a:r>
              <a:rPr lang="cs-CZ" sz="1800" dirty="0" smtClean="0">
                <a:sym typeface="Symbol"/>
              </a:rPr>
              <a:t>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♣10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Nyní již víte o rozloze E všechno – měl 6 – 2 – 1 – 4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E zbývají ještě dvě srdce, musíte nyní zahrát malé srdce – E bere dámou a vrací další srdce, které berete esem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Nyní má E již jen samé piky – co zahrajete z ruky?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92214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latin typeface="Century Gothic" panose="020B0502020202020204" pitchFamily="34" charset="0"/>
                        </a:rPr>
                        <a:t>♠*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934444" y="287975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58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10 7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K 6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K J 6 4</a:t>
            </a:r>
            <a:r>
              <a:rPr lang="cs-CZ" sz="1800" dirty="0" smtClean="0">
                <a:sym typeface="Symbo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 -				 	 A J 9 8 5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 K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8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7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6 3</a:t>
            </a:r>
            <a:r>
              <a:rPr lang="cs-CZ" sz="1800" dirty="0" smtClean="0">
                <a:sym typeface="Symbol"/>
              </a:rPr>
              <a:t>		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Q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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J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7 2			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5 2</a:t>
            </a:r>
            <a:r>
              <a:rPr lang="cs-CZ" sz="1800" dirty="0" smtClean="0">
                <a:sym typeface="Symbol"/>
              </a:rPr>
              <a:t>				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10 9 8 3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6 4 3 			* 6+ </a:t>
            </a:r>
            <a:r>
              <a:rPr lang="cs-CZ" sz="1800" dirty="0" err="1" smtClean="0">
                <a:sym typeface="Symbol"/>
              </a:rPr>
              <a:t>piků</a:t>
            </a:r>
            <a:r>
              <a:rPr lang="cs-CZ" sz="1800" dirty="0" smtClean="0">
                <a:sym typeface="Symbol"/>
              </a:rPr>
              <a:t> blok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J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9 2</a:t>
            </a:r>
            <a:r>
              <a:rPr lang="cs-CZ" sz="1800" dirty="0" smtClean="0">
                <a:sym typeface="Symbol"/>
              </a:rPr>
              <a:t>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9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5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cs-CZ" sz="1800" dirty="0" smtClean="0">
                <a:sym typeface="Symbol"/>
              </a:rPr>
              <a:t> 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3NT (N)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A Q 7</a:t>
            </a:r>
            <a:r>
              <a:rPr lang="cs-CZ" sz="1800" dirty="0" smtClean="0">
                <a:sym typeface="Symbol"/>
              </a:rPr>
              <a:t>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♣10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BINGO! Z ruky vynesete pikovou dámu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Pokud E pustí, zahrajete další pik ke králi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Pokud E vezme a zahraje malý pik, pustíte ho k desítce</a:t>
            </a:r>
            <a:endParaRPr lang="cs-CZ" sz="1600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92214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latin typeface="Century Gothic" panose="020B0502020202020204" pitchFamily="34" charset="0"/>
                        </a:rPr>
                        <a:t>♠*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934444" y="287975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42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12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1988840"/>
            <a:ext cx="7416824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Post mortem:</a:t>
            </a:r>
          </a:p>
          <a:p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 smtClean="0"/>
              <a:t>Pokud můžete odložit klíčové zahrání v partii na pozdější dobu, učiňte tak, často budete moci zjistit v partii řadu informací – v optimálním případě např. kompletní rozlohu karet u obránců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 smtClean="0"/>
              <a:t>Před zahráním na </a:t>
            </a:r>
            <a:r>
              <a:rPr lang="cs-CZ" sz="2000" dirty="0" err="1" smtClean="0"/>
              <a:t>vpustku</a:t>
            </a:r>
            <a:r>
              <a:rPr lang="cs-CZ" sz="2000" dirty="0" smtClean="0"/>
              <a:t> a následný nucený výnos je třeba zbavit obránců karet ve vedlejších barvách, k tomu vám právě často zjištění přesné rozlohy významně pomůže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28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8 7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Q J 9 8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 ?			 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 ?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Q 7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8 6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9 4 2 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3NT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5 4 2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♥J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Do vašeho závazku 3NT vynáší E srdcového kluka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Máte 6 trefových zdvihů, eso srdcové a potenciálně až tři pikové zdvihy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Problém je ale v tom, že piky máte zablokované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Jak se vypořádáte s tímto problémem?</a:t>
            </a: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99252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1♣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1♠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964210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07904" y="306896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63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8 7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Q J 9 8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 ?			 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 ?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Q 7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8 6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9 4 2 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3NT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5 4 2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♥J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Pokud srdce propustíte, hrozí vám, že obrana přejde na kára a stáhne 3-4 kárové zdvihy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Toto riziko ale budete muset podstoupit – propouštíte první srdce, W pokračuje malým srdcem k dámě svého partnera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I tento zdvih musíte propustit</a:t>
            </a: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99252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1♣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1♠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964210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07904" y="306896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7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8 7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Q J 9 8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 ?			 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 ?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Q 7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8 6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9 4 2 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3NT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5 4 2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♥J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Pokud E zahraje třetí kolo srdcí vezmete esem a ze stolu odhodíte?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PIKOVÉ ESO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Nyní si můžete odehrát KQ v pikách a následně svých šest zbylých trefových zdvihů</a:t>
            </a: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99252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1♣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1♠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964210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07904" y="306896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904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8 7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K Q J 9 8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 10 9 4 3		 	 J 8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cs-CZ" sz="1800" dirty="0" smtClean="0">
                <a:sym typeface="Symbol"/>
              </a:rPr>
              <a:t> J 10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3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 2</a:t>
            </a:r>
            <a:r>
              <a:rPr lang="cs-CZ" sz="1800" dirty="0" smtClean="0">
                <a:sym typeface="Symbol"/>
              </a:rPr>
              <a:t>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9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 A 3				 K Q 10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10 6				 7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Q 7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A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 8 6</a:t>
            </a:r>
            <a:r>
              <a:rPr lang="cs-CZ" sz="1800" dirty="0" smtClean="0">
                <a:sym typeface="Symbol"/>
              </a:rPr>
              <a:t>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9 4 2 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3NT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5 4 2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♥J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Mohla obrana tento náš trik prokouknout?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Z výnosu srdcovým klukem a našeho propuštění je zřejmé, že máme srdcové eso a výnos přišel od KJ10x(x) – od AKJ10 by W vynesl eso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Pokud by S měl eso kárové, má devět zdvihů shora</a:t>
            </a:r>
          </a:p>
          <a:p>
            <a:pPr>
              <a:spcBef>
                <a:spcPts val="0"/>
              </a:spcBef>
            </a:pP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Jediná šance obrany je tedy po vzetí druhého srdcového zdvihu zahrát malé káro k esu a vzít 4 kárové zdvihy - W musí přijít na to, že musí zahrát další káro a ne srdce, kdyby měl E jen dubl Q9, tak by odblokoval v prvním zdvihu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99252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1♣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1♠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964210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707904" y="306896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94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3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17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1988840"/>
            <a:ext cx="741682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Post mortem:</a:t>
            </a:r>
          </a:p>
          <a:p>
            <a:endParaRPr lang="cs-CZ" sz="20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smtClean="0"/>
              <a:t>Některé závazky nelze běžnou sehrávkou splnit, někdy se budete muset spolehnout na chybu obrany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smtClean="0"/>
              <a:t>Není-li jiná šance na splnění, zahrajte tak, aby obránci měli problém se v rozdání správně zorientovat a svojí chybou vám nakonec umožnili rozdání splnit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28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10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10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K Q 10 4 3 2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 ?			 	 J 8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 ?				 K Q J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 ?				 K 10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8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	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3NT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	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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3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Do závazku 3NT vynáší partner pikovou trojku (vynášíte čtvrtou </a:t>
            </a:r>
            <a:r>
              <a:rPr lang="cs-CZ" sz="1800" dirty="0">
                <a:latin typeface="Century Gothic" panose="020B0502020202020204" pitchFamily="34" charset="0"/>
                <a:sym typeface="Symbol" panose="05050102010706020507" pitchFamily="18" charset="2"/>
              </a:rPr>
              <a:t>s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hora), hlavní hráč dává ze stolu devítku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Jak budete bránit?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795163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491880" y="285293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8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19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10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10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K Q 10 4 3 2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 ?			 	 J 8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 ?				 K Q J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 ?				 K 10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8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	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3NT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	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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3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Pokud zahrajete bez zamyšlení, asi pokryjete pikovou devítku klukem, co kdyby partner vynesl od </a:t>
            </a:r>
            <a:r>
              <a:rPr lang="cs-CZ" sz="1600" dirty="0" err="1" smtClean="0">
                <a:latin typeface="Century Gothic" panose="020B0502020202020204" pitchFamily="34" charset="0"/>
                <a:sym typeface="Symbol" panose="05050102010706020507" pitchFamily="18" charset="2"/>
              </a:rPr>
              <a:t>AKxx</a:t>
            </a:r>
            <a:endParaRPr lang="cs-CZ" sz="16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Když se ale nad partií hlouběji zamyslíte, tak zjistíte, že pokud by výnos byl od </a:t>
            </a:r>
            <a:r>
              <a:rPr lang="cs-CZ" sz="1600" dirty="0" err="1" smtClean="0">
                <a:latin typeface="Century Gothic" panose="020B0502020202020204" pitchFamily="34" charset="0"/>
                <a:sym typeface="Symbol" panose="05050102010706020507" pitchFamily="18" charset="2"/>
              </a:rPr>
              <a:t>AKxx</a:t>
            </a: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, pak hlavní hráč bude mít všechny ostatní vysoké karty na své zahájení 1NT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Vy sice uděláte své 4 pikové zdvihy (výnos byl nejmenší ze čtyřlistu), sehrávající ale pak bude mít 6 trefových, eso srdcové a kárový impas na devět svých zdvihů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324118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491880" y="285293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6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1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Q 4 3			 	 A K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 Q 3				 9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 A Q 5 4 2			 J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A 6 2				 K Q J 5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</a:t>
            </a:r>
            <a:r>
              <a:rPr lang="cs-CZ" sz="1800" dirty="0">
                <a:sym typeface="Symbol"/>
              </a:rPr>
              <a:t>		Závazek </a:t>
            </a:r>
            <a:r>
              <a:rPr lang="cs-CZ" sz="1800" dirty="0" smtClean="0">
                <a:sym typeface="Symbol"/>
              </a:rPr>
              <a:t>3NT </a:t>
            </a:r>
            <a:r>
              <a:rPr lang="cs-CZ" sz="1800" dirty="0">
                <a:sym typeface="Symbol"/>
              </a:rPr>
              <a:t>(W)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	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</a:t>
            </a:r>
            <a:r>
              <a:rPr lang="cs-CZ" sz="1800" dirty="0" smtClean="0">
                <a:sym typeface="Symbol"/>
              </a:rPr>
              <a:t>K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N vynáší srdcového krále – tento výnos do NT závazku žádá od partnera, aby odblokoval figuru, pokud ji má, ev. aby namarkoval počet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S shazuje dvojku – sudý počet, N nyní ví, že spadne dubl srdcová dáma (kdyby měl W </a:t>
            </a:r>
            <a:r>
              <a:rPr lang="cs-CZ" sz="1800" dirty="0" err="1" smtClean="0">
                <a:sym typeface="Symbol"/>
              </a:rPr>
              <a:t>čtyřlist</a:t>
            </a:r>
            <a:r>
              <a:rPr lang="cs-CZ" sz="1800" dirty="0" smtClean="0">
                <a:sym typeface="Symbol"/>
              </a:rPr>
              <a:t> srdcový, asi by jej v dražbě nabídl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N stahuje AKJ10 v srdcích a nese pikového kluka – jak budeš sehrávat?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36912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467181"/>
              </p:ext>
            </p:extLst>
          </p:nvPr>
        </p:nvGraphicFramePr>
        <p:xfrm>
          <a:off x="5796136" y="1739066"/>
          <a:ext cx="2759968" cy="1097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dbl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74268" y="2589784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7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10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10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K Q 10 4 3 2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 ?			 	 J 8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 ?				 K Q J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 ?				 K 10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8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	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3NT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	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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3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Jedinou vaší šancí na poražení závazku je, že partner má eso trefové, pak ale nemůže mít </a:t>
            </a:r>
            <a:r>
              <a:rPr lang="cs-CZ" sz="1600" dirty="0" err="1" smtClean="0">
                <a:latin typeface="Century Gothic" panose="020B0502020202020204" pitchFamily="34" charset="0"/>
                <a:sym typeface="Symbol" panose="05050102010706020507" pitchFamily="18" charset="2"/>
              </a:rPr>
              <a:t>Akxx</a:t>
            </a: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 v pikách, ale pravděpodobně jen jednu pikovou figuru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Pokud přikryjete první zdvih klukem, hlavní hráč vezme esem, v pohodě vyrazí eso trefové a na stůl bude mít jistý vstup v pikách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Co se ale stane, když pikovou devítku v prvním zdvihu nepřikryjete klukem?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11210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491880" y="285293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20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10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10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J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K Q 10 4 3 2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 K 7 6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3</a:t>
            </a:r>
            <a:r>
              <a:rPr lang="cs-CZ" sz="1800" dirty="0" smtClean="0">
                <a:sym typeface="Symbol"/>
              </a:rPr>
              <a:t>		 	 J 8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 7 5 3				 K Q J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 9 7 4 2			 K 10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A 7				 8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9 8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Q 6 3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3NT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J 9	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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3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Hlavní hráč musí vzít první zdvih esem v ruce, aby si zachoval vstup na stůl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HH zahraje kluka trefového, W propustí, namarkujete osmou třílist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Další zdvih W vezme esem a zahraje např. srdce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HH dvakrát propustí, vezme třetí kolo a zahraje pik, aby se dostal na stůl – ze stolu dá nejspíš desítku – k jeho překvapení vezmete klukem a zahrajete pik ke králi vašeho partnera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401969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491880" y="285293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82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4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22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1988840"/>
            <a:ext cx="7416824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Post mortem:</a:t>
            </a:r>
          </a:p>
          <a:p>
            <a:endParaRPr lang="cs-CZ" sz="20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smtClean="0"/>
              <a:t>„Zlaté pravidlo“, které se učí všichni začátečníci je, že druhý dává malou a třetí se „natáhne“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smtClean="0"/>
              <a:t>Každé pravidlo má ale své výjimky. Před každým pravidlem má přednost „zdravý rozum</a:t>
            </a:r>
            <a:r>
              <a:rPr lang="cs-CZ" sz="2000" dirty="0" smtClean="0"/>
              <a:t>“.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smtClean="0"/>
              <a:t>Nehrajte automaticky, před klíčovým zahráním si rozmyslete, jak bude asi partie dále probíhat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28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5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10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6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5 4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J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 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 ?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K J 7 4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6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4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7 4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</a:t>
            </a:r>
            <a:r>
              <a:rPr lang="cs-CZ" sz="1800" dirty="0" smtClean="0">
                <a:sym typeface="Symbol"/>
              </a:rPr>
              <a:t>K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Na vyneseného trefového krále E markuje pozitivně, W vynáší další tref do esa svého partnera, ten následně vrací srdcového kluka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Zkoušíte impas dámou, ale W podle očekávání bere králem a vrací osmičku srdcovou, kterou berete esem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Jak budete dál sehrávat?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58947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278092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3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5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10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6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5 4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J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 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 ?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K J 7 4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6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4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7 4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</a:t>
            </a:r>
            <a:r>
              <a:rPr lang="cs-CZ" sz="1800" dirty="0" smtClean="0">
                <a:sym typeface="Symbol"/>
              </a:rPr>
              <a:t>K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Kromě již odevzdaných tří zdvihů máte ještě ztrátové srdce, kterého se musíte zbavit na káro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Abyste mohli vypracovat kárový zdvih, budete potřebovat vstupy na stůl, musíte tedy odložit trumfování na pozdější dobu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073093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278092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3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5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10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6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5 4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J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 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 ?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A K J 7 4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Q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6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4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7 4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</a:t>
            </a:r>
            <a:r>
              <a:rPr lang="cs-CZ" sz="1800" dirty="0" smtClean="0">
                <a:sym typeface="Symbol"/>
              </a:rPr>
              <a:t>K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Zahrajte krále kárového a káro k esu – pokud oba obránci přidají, jste doma</a:t>
            </a:r>
          </a:p>
          <a:p>
            <a:pPr>
              <a:spcBef>
                <a:spcPts val="0"/>
              </a:spcBef>
            </a:pPr>
            <a:r>
              <a:rPr lang="cs-CZ" sz="1800" dirty="0" err="1" smtClean="0">
                <a:sym typeface="Symbol"/>
              </a:rPr>
              <a:t>Snapněte</a:t>
            </a:r>
            <a:r>
              <a:rPr lang="cs-CZ" sz="1800" dirty="0" smtClean="0">
                <a:sym typeface="Symbol"/>
              </a:rPr>
              <a:t> káro vysokým trumfem – W zahodí tref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Nyní zahrajte eso pikové a pik do dámy – E nepřizná druhé kolo piků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894901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278092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6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5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6 5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5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4 3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J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8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cs-CZ" sz="1800" dirty="0" smtClean="0">
                <a:sym typeface="Symbol"/>
              </a:rPr>
              <a:t>			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8 </a:t>
            </a:r>
            <a:r>
              <a:rPr lang="cs-CZ" sz="1800" dirty="0" smtClean="0">
                <a:sym typeface="Symbol"/>
              </a:rPr>
              <a:t>7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J</a:t>
            </a:r>
            <a:r>
              <a:rPr lang="cs-CZ" sz="1800" dirty="0" smtClean="0">
                <a:sym typeface="Symbol"/>
              </a:rPr>
              <a:t> 10 9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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J 9</a:t>
            </a:r>
            <a:r>
              <a:rPr lang="cs-CZ" sz="1800" dirty="0" smtClean="0">
                <a:sym typeface="Symbol"/>
              </a:rPr>
              <a:t>				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 10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cs-CZ" sz="1800" dirty="0" smtClean="0">
                <a:sym typeface="Symbol"/>
              </a:rPr>
              <a:t> Q 8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cs-CZ" sz="1800" dirty="0" smtClean="0">
                <a:sym typeface="Symbol"/>
              </a:rPr>
              <a:t>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10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6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 K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J</a:t>
            </a:r>
            <a:r>
              <a:rPr lang="cs-CZ" sz="1800" dirty="0" smtClean="0">
                <a:sym typeface="Symbol"/>
              </a:rPr>
              <a:t> 7 4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cs-CZ" sz="1800" dirty="0" smtClean="0">
                <a:sym typeface="Symbo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K 6</a:t>
            </a: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4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7 4</a:t>
            </a:r>
            <a:r>
              <a:rPr lang="cs-CZ" sz="1800" dirty="0" smtClean="0">
                <a:sym typeface="Symbol"/>
              </a:rPr>
              <a:t>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</a:t>
            </a:r>
            <a:r>
              <a:rPr lang="cs-CZ" sz="1800" dirty="0" smtClean="0">
                <a:sym typeface="Symbol"/>
              </a:rPr>
              <a:t>K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err="1" smtClean="0">
                <a:sym typeface="Symbol"/>
              </a:rPr>
              <a:t>Snapněte</a:t>
            </a:r>
            <a:r>
              <a:rPr lang="cs-CZ" sz="1800" dirty="0" smtClean="0">
                <a:sym typeface="Symbol"/>
              </a:rPr>
              <a:t> další káro opět vysokým trumfem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Přejděte na stůl pikovou desítkou – tím </a:t>
            </a:r>
            <a:r>
              <a:rPr lang="cs-CZ" sz="1800" dirty="0" err="1" smtClean="0">
                <a:sym typeface="Symbol"/>
              </a:rPr>
              <a:t>dotrumfujete</a:t>
            </a:r>
            <a:r>
              <a:rPr lang="cs-CZ" sz="1800" dirty="0" smtClean="0">
                <a:sym typeface="Symbol"/>
              </a:rPr>
              <a:t> a zároveň máte vstup na vypracované káro, na než zahodíte ztrátové srdce.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924948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278092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85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5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27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1988840"/>
            <a:ext cx="7416824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Post mortem:</a:t>
            </a:r>
          </a:p>
          <a:p>
            <a:endParaRPr lang="cs-CZ" sz="20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smtClean="0"/>
              <a:t>Potřebujete-li v partii vypracovat boční barvu, často budete muset odložit trumfování na pozdější dobu, abyste trumfové vstupy využil na vypracování boční barvy.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28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6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1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0 3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 A 8 6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 A 10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 A 10 7</a:t>
            </a:r>
            <a:r>
              <a:rPr lang="cs-CZ" sz="1800" dirty="0" smtClean="0">
                <a:sym typeface="Symbo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 ?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 	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 ?				 Q J 9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 ?				 K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 ?				 K 8 6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				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 ?					* spíše </a:t>
            </a:r>
            <a:r>
              <a:rPr lang="cs-CZ" sz="1800" dirty="0" err="1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rozlohové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než silné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 ?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 ? 	</a:t>
            </a: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	Závazek 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6♠ (S)</a:t>
            </a:r>
            <a:endParaRPr lang="cs-CZ" sz="1800" dirty="0">
              <a:solidFill>
                <a:schemeClr val="tx1">
                  <a:lumMod val="95000"/>
                </a:schemeClr>
              </a:solidFill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 ?			</a:t>
            </a:r>
            <a:r>
              <a:rPr lang="cs-CZ" sz="1800" dirty="0" smtClean="0">
                <a:sym typeface="Symbol"/>
              </a:rPr>
              <a:t>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♣Q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024581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1♠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4♠*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964210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923928" y="285293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157192"/>
            <a:ext cx="7567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Výnos trefovou dámou bere hlavní hráč na stole esem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Následně na eso srdcové zahazuje z ruky tref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Nyní hraje ze stolu malé káro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Jak budete bránit?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29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6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29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1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0 3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 A 8 6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 A 10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 A 10 7</a:t>
            </a:r>
            <a:r>
              <a:rPr lang="cs-CZ" sz="1800" dirty="0" smtClean="0">
                <a:sym typeface="Symbo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 ?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 	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 ?				 Q J 9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 ?				 K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 ?				 K 8 6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				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 ?					* spíše </a:t>
            </a:r>
            <a:r>
              <a:rPr lang="cs-CZ" sz="1800" dirty="0" err="1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rozlohové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než silné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 ?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 ? 	</a:t>
            </a: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	Závazek 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6♠ (S)</a:t>
            </a:r>
            <a:endParaRPr lang="cs-CZ" sz="1800" dirty="0">
              <a:solidFill>
                <a:schemeClr val="tx1">
                  <a:lumMod val="95000"/>
                </a:schemeClr>
              </a:solidFill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 ?			</a:t>
            </a:r>
            <a:r>
              <a:rPr lang="cs-CZ" sz="1800" dirty="0" smtClean="0">
                <a:sym typeface="Symbol"/>
              </a:rPr>
              <a:t>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♣Q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953619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1♠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4♠*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964210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921823" y="288894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157192"/>
            <a:ext cx="7567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Pokud dáte krále kárového, hlavní hráč </a:t>
            </a:r>
            <a:r>
              <a:rPr lang="cs-CZ" dirty="0" err="1" smtClean="0"/>
              <a:t>snapne</a:t>
            </a:r>
            <a:r>
              <a:rPr lang="cs-CZ" dirty="0" smtClean="0"/>
              <a:t> tref, vytrumfuje a pokud měl </a:t>
            </a:r>
            <a:r>
              <a:rPr lang="cs-CZ" dirty="0" err="1" smtClean="0"/>
              <a:t>čtyřlist</a:t>
            </a:r>
            <a:r>
              <a:rPr lang="cs-CZ" dirty="0" smtClean="0"/>
              <a:t> kárový, zahraje káro do desítky a </a:t>
            </a:r>
            <a:r>
              <a:rPr lang="cs-CZ" dirty="0" err="1" smtClean="0"/>
              <a:t>vyimpasuje</a:t>
            </a:r>
            <a:r>
              <a:rPr lang="cs-CZ" dirty="0" smtClean="0"/>
              <a:t> tak kluka vašemu partnerovi – udělá tak tři kárové zdvihy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5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1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Q 4 3			 	 A K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 3</a:t>
            </a:r>
            <a:r>
              <a:rPr lang="cs-CZ" sz="1800" dirty="0" smtClean="0">
                <a:sym typeface="Symbol"/>
              </a:rPr>
              <a:t>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 A Q 5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4 2</a:t>
            </a:r>
            <a:r>
              <a:rPr lang="cs-CZ" sz="1800" dirty="0" smtClean="0">
                <a:sym typeface="Symbol"/>
              </a:rPr>
              <a:t>			 J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A 6 2				 K Q J 5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</a:t>
            </a:r>
            <a:r>
              <a:rPr lang="cs-CZ" sz="1800" dirty="0">
                <a:sym typeface="Symbol"/>
              </a:rPr>
              <a:t>		Závazek </a:t>
            </a:r>
            <a:r>
              <a:rPr lang="cs-CZ" sz="1800" dirty="0" smtClean="0">
                <a:sym typeface="Symbol"/>
              </a:rPr>
              <a:t>3NT </a:t>
            </a:r>
            <a:r>
              <a:rPr lang="cs-CZ" sz="1800" dirty="0">
                <a:sym typeface="Symbol"/>
              </a:rPr>
              <a:t>(W)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	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</a:t>
            </a:r>
            <a:r>
              <a:rPr lang="cs-CZ" sz="1800" dirty="0" smtClean="0">
                <a:sym typeface="Symbol"/>
              </a:rPr>
              <a:t>K</a:t>
            </a: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Máte osm zdvihů shora, devátý může přinést dělení piků nebo kárový impas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Může ale kárový impas sedět?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991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73424"/>
              </p:ext>
            </p:extLst>
          </p:nvPr>
        </p:nvGraphicFramePr>
        <p:xfrm>
          <a:off x="5796136" y="1739066"/>
          <a:ext cx="2759968" cy="1097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dbl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78007" y="242088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9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6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1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0 3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8 6 4 2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 </a:t>
            </a:r>
            <a:r>
              <a:rPr lang="cs-CZ" sz="1800" dirty="0" smtClean="0">
                <a:sym typeface="Symbol"/>
              </a:rPr>
              <a:t>A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10 </a:t>
            </a:r>
            <a:r>
              <a:rPr lang="cs-CZ" sz="1800" dirty="0" smtClean="0">
                <a:solidFill>
                  <a:srgbClr val="FFC000"/>
                </a:solidFill>
                <a:sym typeface="Symbol"/>
              </a:rPr>
              <a:t>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10 7</a:t>
            </a:r>
            <a:r>
              <a:rPr lang="cs-CZ" sz="1800" dirty="0" smtClean="0">
                <a:sym typeface="Symbo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 J 2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 	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 K 10 7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 Q J 9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 J 9 7 6		 K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J 9			 K 8 6 3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				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 A K Q 9 8 7 6		* spíše </a:t>
            </a:r>
            <a:r>
              <a:rPr lang="cs-CZ" sz="1800" dirty="0" err="1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rozlohové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než silné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 -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 Q 8 4</a:t>
            </a: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2	</a:t>
            </a: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	Závazek 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6♠ (S)</a:t>
            </a:r>
            <a:endParaRPr lang="cs-CZ" sz="1800" dirty="0">
              <a:solidFill>
                <a:schemeClr val="tx1">
                  <a:lumMod val="95000"/>
                </a:schemeClr>
              </a:solidFill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</a:t>
            </a:r>
            <a:r>
              <a:rPr lang="cs-CZ" sz="1800" dirty="0" smtClean="0">
                <a:sym typeface="Symbol"/>
              </a:rPr>
              <a:t>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♣Q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762955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1♠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4♠*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964210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887924" y="288894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157192"/>
            <a:ext cx="7567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Pokud se ale budete držet zlatého pravidla „Druhý dává malou“ a dále malé káro, S sice vezme zdvih na dámu, ale již nebude moci udělat tři kárové zdvihy, pokud mu chybí kluk a devítka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3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6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1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0 3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8 6 4 2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 </a:t>
            </a:r>
            <a:r>
              <a:rPr lang="cs-CZ" sz="1800" dirty="0" smtClean="0">
                <a:sym typeface="Symbol"/>
              </a:rPr>
              <a:t>A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10 </a:t>
            </a:r>
            <a:r>
              <a:rPr lang="cs-CZ" sz="1800" dirty="0" smtClean="0">
                <a:solidFill>
                  <a:srgbClr val="FFC000"/>
                </a:solidFill>
                <a:sym typeface="Symbol"/>
              </a:rPr>
              <a:t>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10 7</a:t>
            </a:r>
            <a:r>
              <a:rPr lang="cs-CZ" sz="1800" dirty="0" smtClean="0">
                <a:sym typeface="Symbo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 J 2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 	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 K 10 7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 Q J 9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 J 9 7 6		 K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J 9			 K 8 6 3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				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 A K Q 9 8 7 6		* spíše </a:t>
            </a:r>
            <a:r>
              <a:rPr lang="cs-CZ" sz="1800" dirty="0" err="1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rozlohové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než silné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 -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 Q 8 4</a:t>
            </a: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2	</a:t>
            </a: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	Závazek 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6♠ (S)</a:t>
            </a:r>
            <a:endParaRPr lang="cs-CZ" sz="1800" dirty="0">
              <a:solidFill>
                <a:schemeClr val="tx1">
                  <a:lumMod val="95000"/>
                </a:schemeClr>
              </a:solidFill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</a:t>
            </a:r>
            <a:r>
              <a:rPr lang="cs-CZ" sz="1800" dirty="0" smtClean="0">
                <a:sym typeface="Symbol"/>
              </a:rPr>
              <a:t>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♣Q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502588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1♠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4♠*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964210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889376" y="288894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5157192"/>
            <a:ext cx="75676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Je to těžké zahrání zejména s dubl károvým králem, ale HH má patrně sedm pikových zdvihů, eso srdcové a trefové a bude tedy potřebovat právě tři kárové zdvihy (z dopočtu rozlohy na něho vychází kárový </a:t>
            </a:r>
            <a:r>
              <a:rPr lang="cs-CZ" dirty="0" err="1" smtClean="0"/>
              <a:t>čtyřlist</a:t>
            </a:r>
            <a:r>
              <a:rPr lang="cs-CZ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Kdyby měl celé QJ v kárech, zahrál by „normální“ kárový </a:t>
            </a:r>
            <a:r>
              <a:rPr lang="cs-CZ" dirty="0" err="1" smtClean="0"/>
              <a:t>impas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35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6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80920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1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0 3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8 6 4 2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 </a:t>
            </a:r>
            <a:r>
              <a:rPr lang="cs-CZ" sz="1800" dirty="0" smtClean="0">
                <a:sym typeface="Symbol"/>
              </a:rPr>
              <a:t>A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10 </a:t>
            </a:r>
            <a:r>
              <a:rPr lang="cs-CZ" sz="1800" dirty="0" smtClean="0">
                <a:solidFill>
                  <a:srgbClr val="FFC000"/>
                </a:solidFill>
                <a:sym typeface="Symbol"/>
              </a:rPr>
              <a:t>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10 7</a:t>
            </a:r>
            <a:r>
              <a:rPr lang="cs-CZ" sz="1800" dirty="0" smtClean="0">
                <a:sym typeface="Symbo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 J 2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 	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 K 10 7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 Q J 9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 J 9 7 6		 K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J 9			 K 8 6 3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				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 A K Q 9 8 7 6		* spíše </a:t>
            </a:r>
            <a:r>
              <a:rPr lang="cs-CZ" sz="1800" dirty="0" err="1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rozlohové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než silné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 -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 Q 8 4</a:t>
            </a: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2	</a:t>
            </a: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	Závazek 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6♠ (S)</a:t>
            </a:r>
            <a:endParaRPr lang="cs-CZ" sz="1800" dirty="0">
              <a:solidFill>
                <a:schemeClr val="tx1">
                  <a:lumMod val="95000"/>
                </a:schemeClr>
              </a:solidFill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olidFill>
                  <a:schemeClr val="tx1">
                    <a:lumMod val="95000"/>
                  </a:schemeClr>
                </a:solidFill>
                <a:sym typeface="Symbol"/>
              </a:rPr>
              <a:t>	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cs-CZ" sz="1800" dirty="0" smtClean="0">
                <a:solidFill>
                  <a:schemeClr val="tx1">
                    <a:lumMod val="95000"/>
                  </a:schemeClr>
                </a:solidFill>
                <a:sym typeface="Symbol"/>
              </a:rPr>
              <a:t>		</a:t>
            </a:r>
            <a:r>
              <a:rPr lang="cs-CZ" sz="1800" dirty="0" smtClean="0">
                <a:sym typeface="Symbol"/>
              </a:rPr>
              <a:t>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♣Q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latin typeface="Century Gothic" panose="020B0502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72214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1♠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4♠*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964210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887924" y="2888940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0178" y="4902174"/>
            <a:ext cx="7567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HH může závazek splnit i pokud dáte malé káro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Vezme zdvih na dámu, zahraje káro k esu (vypadne váš král) a třetí káro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W vezme klukem károvým a nejspíš zahraje tref nebo trumf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HH vezme trumfem v ruce a </a:t>
            </a:r>
            <a:r>
              <a:rPr lang="cs-CZ" dirty="0" err="1" smtClean="0"/>
              <a:t>snapne</a:t>
            </a:r>
            <a:r>
              <a:rPr lang="cs-CZ" dirty="0" smtClean="0"/>
              <a:t> si na stole čtvrté kol o kár desítkou – E nemůže </a:t>
            </a:r>
            <a:r>
              <a:rPr lang="cs-CZ" dirty="0" err="1" smtClean="0"/>
              <a:t>přesnapnout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69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6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33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1988840"/>
            <a:ext cx="7416824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Post mortem:</a:t>
            </a:r>
            <a:endParaRPr lang="cs-CZ" sz="2000" dirty="0"/>
          </a:p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 smtClean="0"/>
              <a:t>V tomto případě zlaté pravidlo, že druhý dává malou, znovu platí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 smtClean="0"/>
              <a:t>Před „automatickým“ zahráním byste se měli vždy zamyslet, jak bude dál probíhat </a:t>
            </a:r>
            <a:r>
              <a:rPr lang="cs-CZ" sz="2000" dirty="0" smtClean="0"/>
              <a:t>sehrávka</a:t>
            </a:r>
            <a:endParaRPr lang="cs-CZ" sz="2000" dirty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5428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7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J 9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8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10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10 9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 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 ?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			</a:t>
            </a:r>
            <a:r>
              <a:rPr lang="cs-CZ" sz="1600" i="1" dirty="0" smtClean="0">
                <a:sym typeface="Symbol"/>
              </a:rPr>
              <a:t>*</a:t>
            </a:r>
            <a:r>
              <a:rPr lang="cs-CZ" sz="1600" i="1" dirty="0" err="1" smtClean="0">
                <a:sym typeface="Symbol"/>
              </a:rPr>
              <a:t>Michaels</a:t>
            </a:r>
            <a:r>
              <a:rPr lang="cs-CZ" sz="1600" i="1" dirty="0" smtClean="0">
                <a:sym typeface="Symbol"/>
              </a:rPr>
              <a:t> (</a:t>
            </a:r>
            <a:r>
              <a:rPr lang="cs-CZ" sz="1600" i="1" dirty="0" err="1" smtClean="0">
                <a:sym typeface="Symbol"/>
              </a:rPr>
              <a:t>srdce+levná</a:t>
            </a:r>
            <a:r>
              <a:rPr lang="cs-CZ" sz="1600" i="1" dirty="0" smtClean="0">
                <a:sym typeface="Symbol"/>
              </a:rPr>
              <a:t>)</a:t>
            </a:r>
            <a:endParaRPr lang="cs-CZ" sz="1800" i="1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8 6 5 4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5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- 	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4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Q 4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Q</a:t>
            </a:r>
            <a:endParaRPr lang="cs-CZ" sz="18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W vynesl dámu </a:t>
            </a:r>
            <a:r>
              <a:rPr lang="cs-CZ" sz="1800" dirty="0" smtClean="0">
                <a:sym typeface="Symbol"/>
              </a:rPr>
              <a:t>srdcovou, </a:t>
            </a:r>
            <a:r>
              <a:rPr lang="cs-CZ" sz="1800" dirty="0" smtClean="0">
                <a:sym typeface="Symbol"/>
              </a:rPr>
              <a:t>E dává sedmičku, propouštíte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W pokračoval </a:t>
            </a:r>
            <a:r>
              <a:rPr lang="cs-CZ" sz="1800" dirty="0" smtClean="0">
                <a:sym typeface="Symbol"/>
              </a:rPr>
              <a:t>malou srdcí </a:t>
            </a:r>
            <a:r>
              <a:rPr lang="cs-CZ" sz="1800" dirty="0" smtClean="0">
                <a:sym typeface="Symbol"/>
              </a:rPr>
              <a:t>do krále partnera – berete esem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Jak budete pokračovat v sehrávce?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025157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*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3190274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44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7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J 9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8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10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10 9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 ?			 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 ?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			</a:t>
            </a:r>
            <a:r>
              <a:rPr lang="cs-CZ" sz="1800" i="1" dirty="0" smtClean="0">
                <a:sym typeface="Symbol"/>
              </a:rPr>
              <a:t>*</a:t>
            </a:r>
            <a:r>
              <a:rPr lang="cs-CZ" sz="1800" i="1" dirty="0" err="1">
                <a:sym typeface="Symbol"/>
              </a:rPr>
              <a:t>Michaels</a:t>
            </a:r>
            <a:r>
              <a:rPr lang="cs-CZ" sz="1800" i="1" dirty="0">
                <a:sym typeface="Symbol"/>
              </a:rPr>
              <a:t> (</a:t>
            </a:r>
            <a:r>
              <a:rPr lang="cs-CZ" sz="1800" i="1" dirty="0" err="1">
                <a:sym typeface="Symbol"/>
              </a:rPr>
              <a:t>srdce+levná</a:t>
            </a:r>
            <a:r>
              <a:rPr lang="cs-CZ" sz="1800" i="1" dirty="0">
                <a:sym typeface="Symbol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8 6 5 4 3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5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- 	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4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Q 4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Q</a:t>
            </a:r>
            <a:endParaRPr lang="cs-CZ" sz="18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Správné je eliminovat srdce </a:t>
            </a:r>
            <a:r>
              <a:rPr lang="cs-CZ" sz="1800" dirty="0" err="1" smtClean="0">
                <a:sym typeface="Symbol"/>
              </a:rPr>
              <a:t>snapnutím</a:t>
            </a:r>
            <a:r>
              <a:rPr lang="cs-CZ" sz="1800" dirty="0" smtClean="0">
                <a:sym typeface="Symbol"/>
              </a:rPr>
              <a:t> třetího srdce na stole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Následně neste ze stolu dámu pikovou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E bere esem, W nepřiznal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E hraje nyní osmu trefovou, co dáte z ruky?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595647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3190274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27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7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8136904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J 9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8 6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10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10 9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-				 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J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cs-CZ" sz="1800" dirty="0" smtClean="0">
                <a:sym typeface="Symbol"/>
              </a:rPr>
              <a:t>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 A J 4				 Q 9 8 7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 K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J</a:t>
            </a:r>
            <a:r>
              <a:rPr lang="cs-CZ" sz="1800" dirty="0" smtClean="0">
                <a:sym typeface="Symbol"/>
              </a:rPr>
              <a:t> 7 </a:t>
            </a:r>
            <a:r>
              <a:rPr lang="cs-CZ" sz="1800" smtClean="0">
                <a:sym typeface="Symbol"/>
              </a:rPr>
              <a:t>6 5</a:t>
            </a:r>
            <a:r>
              <a:rPr lang="cs-CZ" sz="1800" dirty="0" smtClean="0">
                <a:sym typeface="Symbol"/>
              </a:rPr>
              <a:t>			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8</a:t>
            </a:r>
            <a:r>
              <a:rPr lang="cs-CZ" sz="1800" dirty="0" smtClean="0">
                <a:sym typeface="Symbol"/>
              </a:rPr>
              <a:t> 2       	</a:t>
            </a:r>
            <a:r>
              <a:rPr lang="cs-CZ" sz="1800" i="1" dirty="0">
                <a:sym typeface="Symbol"/>
              </a:rPr>
              <a:t>*</a:t>
            </a:r>
            <a:r>
              <a:rPr lang="cs-CZ" sz="1800" i="1" dirty="0" err="1">
                <a:sym typeface="Symbol"/>
              </a:rPr>
              <a:t>Michaels</a:t>
            </a:r>
            <a:r>
              <a:rPr lang="cs-CZ" sz="1800" i="1" dirty="0">
                <a:sym typeface="Symbol"/>
              </a:rPr>
              <a:t> (</a:t>
            </a:r>
            <a:r>
              <a:rPr lang="cs-CZ" sz="1800" i="1" dirty="0" err="1">
                <a:sym typeface="Symbol"/>
              </a:rPr>
              <a:t>srdce+levná</a:t>
            </a:r>
            <a:r>
              <a:rPr lang="cs-CZ" sz="1800" i="1" dirty="0" smtClean="0">
                <a:sym typeface="Symbol"/>
              </a:rPr>
              <a:t>)</a:t>
            </a:r>
            <a:endParaRPr lang="cs-CZ" sz="18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8 6 5 4 3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cs-CZ" sz="1800" dirty="0" smtClean="0">
                <a:sym typeface="Symbo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 5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- 	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4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Q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4</a:t>
            </a:r>
            <a:r>
              <a:rPr lang="cs-CZ" sz="1800" dirty="0" smtClean="0">
                <a:sym typeface="Symbol"/>
              </a:rPr>
              <a:t>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Q</a:t>
            </a:r>
            <a:endParaRPr lang="cs-CZ" sz="18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Dejte malý tref, W vezme tento zdvih klukem, ale bude vám každopádně muset zadat zdvih – může si vybrat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vynést tref do vidle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vynést káro od esa, nebo ev. eso kárové (</a:t>
            </a:r>
            <a:r>
              <a:rPr lang="cs-CZ" sz="1600" dirty="0" err="1" smtClean="0">
                <a:sym typeface="Symbol"/>
              </a:rPr>
              <a:t>snapnete</a:t>
            </a:r>
            <a:r>
              <a:rPr lang="cs-CZ" sz="1600" dirty="0" smtClean="0">
                <a:sym typeface="Symbol"/>
              </a:rPr>
              <a:t> a na krále později odhodíte tref)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sym typeface="Symbol"/>
              </a:rPr>
              <a:t>vynést srdce do dvojité </a:t>
            </a:r>
            <a:r>
              <a:rPr lang="cs-CZ" sz="1600" dirty="0" err="1" smtClean="0">
                <a:sym typeface="Symbol"/>
              </a:rPr>
              <a:t>šikeny</a:t>
            </a:r>
            <a:r>
              <a:rPr lang="cs-CZ" sz="1600" dirty="0" smtClean="0">
                <a:sym typeface="Symbol"/>
              </a:rPr>
              <a:t> (</a:t>
            </a:r>
            <a:r>
              <a:rPr lang="cs-CZ" sz="1600" dirty="0" err="1" smtClean="0">
                <a:sym typeface="Symbol"/>
              </a:rPr>
              <a:t>snapnete</a:t>
            </a:r>
            <a:r>
              <a:rPr lang="cs-CZ" sz="1600" dirty="0" smtClean="0">
                <a:sym typeface="Symbol"/>
              </a:rPr>
              <a:t> na stole a v ruce zahodíte tref)</a:t>
            </a:r>
          </a:p>
          <a:p>
            <a:pPr lvl="1">
              <a:spcBef>
                <a:spcPts val="0"/>
              </a:spcBef>
            </a:pPr>
            <a:endParaRPr lang="cs-CZ" sz="1600" dirty="0" smtClean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960595"/>
              </p:ext>
            </p:extLst>
          </p:nvPr>
        </p:nvGraphicFramePr>
        <p:xfrm>
          <a:off x="6012160" y="1727234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3190274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85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7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8136904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J 9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8 6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10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10 9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-				 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J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cs-CZ" sz="1800" dirty="0" smtClean="0">
                <a:sym typeface="Symbol"/>
              </a:rPr>
              <a:t>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 A J 4				 Q 9 8 7 6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 K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J</a:t>
            </a:r>
            <a:r>
              <a:rPr lang="cs-CZ" sz="1800" dirty="0" smtClean="0">
                <a:sym typeface="Symbol"/>
              </a:rPr>
              <a:t> 7 6 2			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8</a:t>
            </a:r>
            <a:r>
              <a:rPr lang="cs-CZ" sz="1800" dirty="0" smtClean="0">
                <a:sym typeface="Symbol"/>
              </a:rPr>
              <a:t> 2       	</a:t>
            </a:r>
            <a:r>
              <a:rPr lang="cs-CZ" sz="1800" i="1" dirty="0">
                <a:sym typeface="Symbol"/>
              </a:rPr>
              <a:t>*</a:t>
            </a:r>
            <a:r>
              <a:rPr lang="cs-CZ" sz="1800" i="1" dirty="0" err="1">
                <a:sym typeface="Symbol"/>
              </a:rPr>
              <a:t>Michaels</a:t>
            </a:r>
            <a:r>
              <a:rPr lang="cs-CZ" sz="1800" i="1" dirty="0">
                <a:sym typeface="Symbol"/>
              </a:rPr>
              <a:t> (</a:t>
            </a:r>
            <a:r>
              <a:rPr lang="cs-CZ" sz="1800" i="1" dirty="0" err="1">
                <a:sym typeface="Symbol"/>
              </a:rPr>
              <a:t>srdce+levná</a:t>
            </a:r>
            <a:r>
              <a:rPr lang="cs-CZ" sz="1800" i="1" dirty="0" smtClean="0">
                <a:sym typeface="Symbol"/>
              </a:rPr>
              <a:t>)</a:t>
            </a:r>
            <a:endParaRPr lang="cs-CZ" sz="18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8 6 5 4 3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cs-CZ" sz="1800" dirty="0" smtClean="0">
                <a:sym typeface="Symbo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 5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- 	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4 (S)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Q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4</a:t>
            </a:r>
            <a:r>
              <a:rPr lang="cs-CZ" sz="1800" dirty="0" smtClean="0">
                <a:sym typeface="Symbol"/>
              </a:rPr>
              <a:t>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Q</a:t>
            </a:r>
            <a:endParaRPr lang="cs-CZ" sz="18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Obrana v tomto závazku zaváhala již v prvním zdvihu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E měl převzít výnos králem 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Nyní vám nepomůže propuštění – E může </a:t>
            </a:r>
            <a:r>
              <a:rPr lang="cs-CZ" sz="1800" dirty="0" err="1" smtClean="0">
                <a:sym typeface="Symbol"/>
              </a:rPr>
              <a:t>podehrát</a:t>
            </a:r>
            <a:r>
              <a:rPr lang="cs-CZ" sz="1800" dirty="0" smtClean="0">
                <a:sym typeface="Symbol"/>
              </a:rPr>
              <a:t> tref a po vzetí esem pikovým znovu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Pokud vezmete první zdvih, E se dostane na výnos rovněž dvakrát – esem pikovým a desítkou srdcovou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227284"/>
              </p:ext>
            </p:extLst>
          </p:nvPr>
        </p:nvGraphicFramePr>
        <p:xfrm>
          <a:off x="6012160" y="1727234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63888" y="3190274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7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38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1988840"/>
            <a:ext cx="7416824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Post mortem:</a:t>
            </a:r>
          </a:p>
          <a:p>
            <a:endParaRPr lang="cs-CZ" sz="2000" dirty="0" smtClean="0"/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smtClean="0"/>
              <a:t>Pro přerušení komunikace mezi listy obránců je často vhodné propustit první (nebo některý další) zdvih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smtClean="0"/>
              <a:t>Podle řady expertů se nejvíce chyb dělá v prvním zdvihu. Soustřeďte se na něj, ať už jako hlavní hráč nebo jako obránce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28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8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39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 A K 10 8 6 3		 	 Q 9 7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 A 9 6					 8 7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 Q 7					 A 8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 A 10					 K Q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					</a:t>
            </a:r>
            <a:r>
              <a:rPr lang="cs-CZ" sz="1400" dirty="0" smtClean="0">
                <a:sym typeface="Symbol"/>
              </a:rPr>
              <a:t>*1 eso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					</a:t>
            </a:r>
            <a:r>
              <a:rPr lang="cs-CZ" sz="1400" dirty="0" smtClean="0">
                <a:sym typeface="Symbol"/>
              </a:rPr>
              <a:t>** dotaz na dámu trumf.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 		</a:t>
            </a:r>
            <a:r>
              <a:rPr lang="cs-CZ" sz="1800" dirty="0">
                <a:sym typeface="Symbol"/>
              </a:rPr>
              <a:t>			</a:t>
            </a:r>
            <a:r>
              <a:rPr lang="cs-CZ" sz="1400" dirty="0" smtClean="0">
                <a:sym typeface="Symbol"/>
              </a:rPr>
              <a:t>*** mám Q + K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			 </a:t>
            </a:r>
            <a:r>
              <a:rPr lang="cs-CZ" sz="1800" dirty="0">
                <a:sym typeface="Symbol"/>
              </a:rPr>
              <a:t>?				</a:t>
            </a:r>
            <a:r>
              <a:rPr lang="cs-CZ" sz="1800" dirty="0" smtClean="0">
                <a:sym typeface="Symbol"/>
              </a:rPr>
              <a:t>	Závazek </a:t>
            </a:r>
            <a:r>
              <a:rPr lang="cs-CZ" sz="1800" dirty="0">
                <a:sym typeface="Symbol"/>
              </a:rPr>
              <a:t>6 (W</a:t>
            </a:r>
            <a:r>
              <a:rPr lang="cs-CZ" sz="1800" dirty="0" smtClean="0">
                <a:sym typeface="Symbol"/>
              </a:rPr>
              <a:t>)			</a:t>
            </a:r>
            <a:endParaRPr lang="cs-CZ" sz="1800" dirty="0" smtClean="0">
              <a:latin typeface="Century Gothic" panose="020B0502020202020204" pitchFamily="34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											</a:t>
            </a:r>
            <a:r>
              <a:rPr lang="cs-CZ" sz="1800" dirty="0" smtClean="0">
                <a:sym typeface="Symbol"/>
              </a:rPr>
              <a:t>Výnos</a:t>
            </a:r>
            <a:r>
              <a:rPr lang="cs-CZ" sz="1800" dirty="0">
                <a:sym typeface="Symbol"/>
              </a:rPr>
              <a:t>: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2</a:t>
            </a:r>
          </a:p>
          <a:p>
            <a:pPr>
              <a:spcBef>
                <a:spcPts val="0"/>
              </a:spcBef>
            </a:pPr>
            <a:endParaRPr lang="cs-CZ" sz="1800" dirty="0" smtClean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K vašemu překvapení N vynáší srdce k desítce svého partnera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Jak budete sehrávat?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040447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0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97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*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**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***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349860" y="298408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47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1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Q 4 3			 	 A K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 3</a:t>
            </a:r>
            <a:r>
              <a:rPr lang="cs-CZ" sz="1800" dirty="0" smtClean="0">
                <a:sym typeface="Symbol"/>
              </a:rPr>
              <a:t>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 A Q 5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4 2</a:t>
            </a:r>
            <a:r>
              <a:rPr lang="cs-CZ" sz="1800" dirty="0" smtClean="0">
                <a:sym typeface="Symbol"/>
              </a:rPr>
              <a:t>			 J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A 6 2				 K Q J 5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</a:t>
            </a:r>
            <a:r>
              <a:rPr lang="cs-CZ" sz="1800" dirty="0">
                <a:sym typeface="Symbol"/>
              </a:rPr>
              <a:t>		Závazek </a:t>
            </a:r>
            <a:r>
              <a:rPr lang="cs-CZ" sz="1800" dirty="0" smtClean="0">
                <a:sym typeface="Symbol"/>
              </a:rPr>
              <a:t>3NT </a:t>
            </a:r>
            <a:r>
              <a:rPr lang="cs-CZ" sz="1800" dirty="0">
                <a:sym typeface="Symbol"/>
              </a:rPr>
              <a:t>(W)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	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</a:t>
            </a:r>
            <a:r>
              <a:rPr lang="cs-CZ" sz="1800" dirty="0" smtClean="0">
                <a:sym typeface="Symbol"/>
              </a:rPr>
              <a:t>K</a:t>
            </a: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Máte na lince celkem 26 bodů a N zahájil, je zřejmé, že má na svou licitaci i krále kárového (pokud nezahájil na 11 pravidelných  bodů)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Vaší šancí je </a:t>
            </a:r>
            <a:r>
              <a:rPr lang="cs-CZ" sz="1800" dirty="0" err="1" smtClean="0">
                <a:sym typeface="Symbol"/>
              </a:rPr>
              <a:t>skvíz</a:t>
            </a:r>
            <a:r>
              <a:rPr lang="cs-CZ" sz="1800" dirty="0" smtClean="0">
                <a:sym typeface="Symbol"/>
              </a:rPr>
              <a:t> proti N</a:t>
            </a:r>
            <a:r>
              <a:rPr lang="cs-CZ" sz="1600" dirty="0">
                <a:sym typeface="Symbol"/>
              </a:rPr>
              <a:t> </a:t>
            </a:r>
            <a:r>
              <a:rPr lang="cs-CZ" sz="1600" dirty="0" smtClean="0">
                <a:sym typeface="Symbol"/>
              </a:rPr>
              <a:t>– počet máte zarovnaný, stačí stáhnout vysoké trefy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sz="1400" dirty="0" smtClean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991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422918"/>
              </p:ext>
            </p:extLst>
          </p:nvPr>
        </p:nvGraphicFramePr>
        <p:xfrm>
          <a:off x="5796136" y="1739066"/>
          <a:ext cx="2759968" cy="1097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dbl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78007" y="242088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48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8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 A K 10 8 6 3		 	 Q 9 7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 A 9 6					 8 7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 Q 7					 A 8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 A 10					 K Q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					</a:t>
            </a:r>
            <a:r>
              <a:rPr lang="cs-CZ" sz="1400" dirty="0" smtClean="0">
                <a:sym typeface="Symbol"/>
              </a:rPr>
              <a:t>*1 eso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					</a:t>
            </a:r>
            <a:r>
              <a:rPr lang="cs-CZ" sz="1400" dirty="0" smtClean="0">
                <a:sym typeface="Symbol"/>
              </a:rPr>
              <a:t>** dotaz na dámu trumf.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 		</a:t>
            </a:r>
            <a:r>
              <a:rPr lang="cs-CZ" sz="1800" dirty="0">
                <a:sym typeface="Symbol"/>
              </a:rPr>
              <a:t>			</a:t>
            </a:r>
            <a:r>
              <a:rPr lang="cs-CZ" sz="1400" dirty="0" smtClean="0">
                <a:sym typeface="Symbol"/>
              </a:rPr>
              <a:t>*** mám Q + K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			 </a:t>
            </a:r>
            <a:r>
              <a:rPr lang="cs-CZ" sz="1800" dirty="0">
                <a:sym typeface="Symbol"/>
              </a:rPr>
              <a:t>?				</a:t>
            </a:r>
            <a:r>
              <a:rPr lang="cs-CZ" sz="1800" dirty="0" smtClean="0">
                <a:sym typeface="Symbol"/>
              </a:rPr>
              <a:t>	Závazek </a:t>
            </a:r>
            <a:r>
              <a:rPr lang="cs-CZ" sz="1800" dirty="0">
                <a:sym typeface="Symbol"/>
              </a:rPr>
              <a:t>6 (W</a:t>
            </a:r>
            <a:r>
              <a:rPr lang="cs-CZ" sz="1800" dirty="0" smtClean="0">
                <a:sym typeface="Symbol"/>
              </a:rPr>
              <a:t>)			</a:t>
            </a:r>
            <a:endParaRPr lang="cs-CZ" sz="1800" dirty="0" smtClean="0">
              <a:latin typeface="Century Gothic" panose="020B0502020202020204" pitchFamily="34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											</a:t>
            </a:r>
            <a:r>
              <a:rPr lang="cs-CZ" sz="1800" dirty="0" smtClean="0">
                <a:sym typeface="Symbol"/>
              </a:rPr>
              <a:t>Výnos</a:t>
            </a:r>
            <a:r>
              <a:rPr lang="cs-CZ" sz="1800" dirty="0">
                <a:sym typeface="Symbol"/>
              </a:rPr>
              <a:t>: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2</a:t>
            </a:r>
          </a:p>
          <a:p>
            <a:pPr>
              <a:spcBef>
                <a:spcPts val="0"/>
              </a:spcBef>
            </a:pPr>
            <a:endParaRPr lang="cs-CZ" sz="1800" dirty="0" smtClean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Je zřejmé, že S má zbylých šest srdcí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Máte 11 zdvihů, dvanáctý vám může přinést jedině </a:t>
            </a:r>
            <a:r>
              <a:rPr lang="cs-CZ" sz="1800" dirty="0" err="1" smtClean="0">
                <a:latin typeface="Century Gothic" panose="020B0502020202020204" pitchFamily="34" charset="0"/>
                <a:sym typeface="Symbol"/>
              </a:rPr>
              <a:t>srdco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-kárový </a:t>
            </a:r>
            <a:r>
              <a:rPr lang="cs-CZ" sz="1800" dirty="0" err="1" smtClean="0">
                <a:latin typeface="Century Gothic" panose="020B0502020202020204" pitchFamily="34" charset="0"/>
                <a:sym typeface="Symbol"/>
              </a:rPr>
              <a:t>skvíz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 proti S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Nemůžete ale zarovnat počet, pokud byste propustili srdce, N by dostal ihned srdcový snap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600765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0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97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*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**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***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349860" y="298408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8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 A K 10 8 6 3		 	 Q 9 7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 A 9 6					 8 7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 Q 7					 A 8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 A 10					 K Q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					</a:t>
            </a:r>
            <a:r>
              <a:rPr lang="cs-CZ" sz="1400" dirty="0" smtClean="0">
                <a:sym typeface="Symbol"/>
              </a:rPr>
              <a:t>*1 eso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					</a:t>
            </a:r>
            <a:r>
              <a:rPr lang="cs-CZ" sz="1400" dirty="0" smtClean="0">
                <a:sym typeface="Symbol"/>
              </a:rPr>
              <a:t>** dotaz na dámu trumf.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 		</a:t>
            </a:r>
            <a:r>
              <a:rPr lang="cs-CZ" sz="1800" dirty="0">
                <a:sym typeface="Symbol"/>
              </a:rPr>
              <a:t>			</a:t>
            </a:r>
            <a:r>
              <a:rPr lang="cs-CZ" sz="1400" dirty="0" smtClean="0">
                <a:sym typeface="Symbol"/>
              </a:rPr>
              <a:t>*** mám Q + K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			 </a:t>
            </a:r>
            <a:r>
              <a:rPr lang="cs-CZ" sz="1800" dirty="0">
                <a:sym typeface="Symbol"/>
              </a:rPr>
              <a:t>?				</a:t>
            </a:r>
            <a:r>
              <a:rPr lang="cs-CZ" sz="1800" dirty="0" smtClean="0">
                <a:sym typeface="Symbol"/>
              </a:rPr>
              <a:t>	Závazek </a:t>
            </a:r>
            <a:r>
              <a:rPr lang="cs-CZ" sz="1800" dirty="0">
                <a:sym typeface="Symbol"/>
              </a:rPr>
              <a:t>6 (W</a:t>
            </a:r>
            <a:r>
              <a:rPr lang="cs-CZ" sz="1800" dirty="0" smtClean="0">
                <a:sym typeface="Symbol"/>
              </a:rPr>
              <a:t>)			</a:t>
            </a:r>
            <a:endParaRPr lang="cs-CZ" sz="1800" dirty="0" smtClean="0">
              <a:latin typeface="Century Gothic" panose="020B0502020202020204" pitchFamily="34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											</a:t>
            </a:r>
            <a:r>
              <a:rPr lang="cs-CZ" sz="1800" dirty="0" smtClean="0">
                <a:sym typeface="Symbol"/>
              </a:rPr>
              <a:t>Výnos</a:t>
            </a:r>
            <a:r>
              <a:rPr lang="cs-CZ" sz="1800" dirty="0">
                <a:sym typeface="Symbol"/>
              </a:rPr>
              <a:t>: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2</a:t>
            </a:r>
          </a:p>
          <a:p>
            <a:pPr>
              <a:spcBef>
                <a:spcPts val="0"/>
              </a:spcBef>
            </a:pPr>
            <a:endParaRPr lang="cs-CZ" sz="1800" dirty="0" smtClean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Musíte tedy zkusit tzv. </a:t>
            </a:r>
            <a:r>
              <a:rPr lang="cs-CZ" sz="1800" dirty="0" err="1" smtClean="0">
                <a:latin typeface="Century Gothic" panose="020B0502020202020204" pitchFamily="34" charset="0"/>
                <a:sym typeface="Symbol"/>
              </a:rPr>
              <a:t>skvíz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 bez zarovnání počtu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První zdvih vezmete esem a stáhnete tři kola piků – N měl 3 piky, S </a:t>
            </a:r>
            <a:r>
              <a:rPr lang="cs-CZ" sz="1800" dirty="0" err="1" smtClean="0">
                <a:latin typeface="Century Gothic" panose="020B0502020202020204" pitchFamily="34" charset="0"/>
                <a:sym typeface="Symbol"/>
              </a:rPr>
              <a:t>šikenu</a:t>
            </a:r>
            <a:endParaRPr lang="cs-CZ" sz="1800" dirty="0" smtClean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Pak stáhněte tři vysoké trefy – S dvakrát přizná a na třetí kolo zahodí srdce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508703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0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97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*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**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***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349860" y="298408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11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8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992888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 A K 10 8 6 3		 	 Q 9 7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 A 9 6					 8 7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 Q 7					 A 8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 A 10					 K Q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?					</a:t>
            </a:r>
            <a:r>
              <a:rPr lang="cs-CZ" sz="1400" dirty="0" smtClean="0">
                <a:sym typeface="Symbol"/>
              </a:rPr>
              <a:t>*1 eso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?					</a:t>
            </a:r>
            <a:r>
              <a:rPr lang="cs-CZ" sz="1400" dirty="0" smtClean="0">
                <a:sym typeface="Symbol"/>
              </a:rPr>
              <a:t>** dotaz na dámu trumf.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? 		</a:t>
            </a:r>
            <a:r>
              <a:rPr lang="cs-CZ" sz="1800" dirty="0">
                <a:sym typeface="Symbol"/>
              </a:rPr>
              <a:t>			</a:t>
            </a:r>
            <a:r>
              <a:rPr lang="cs-CZ" sz="1400" dirty="0" smtClean="0">
                <a:sym typeface="Symbol"/>
              </a:rPr>
              <a:t>*** mám Q + K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			 </a:t>
            </a:r>
            <a:r>
              <a:rPr lang="cs-CZ" sz="1800" dirty="0">
                <a:sym typeface="Symbol"/>
              </a:rPr>
              <a:t>?				</a:t>
            </a:r>
            <a:r>
              <a:rPr lang="cs-CZ" sz="1800" dirty="0" smtClean="0">
                <a:sym typeface="Symbol"/>
              </a:rPr>
              <a:t>	Závazek </a:t>
            </a:r>
            <a:r>
              <a:rPr lang="cs-CZ" sz="1800" dirty="0">
                <a:sym typeface="Symbol"/>
              </a:rPr>
              <a:t>6 (W</a:t>
            </a:r>
            <a:r>
              <a:rPr lang="cs-CZ" sz="1800" dirty="0" smtClean="0">
                <a:sym typeface="Symbol"/>
              </a:rPr>
              <a:t>)			</a:t>
            </a:r>
            <a:endParaRPr lang="cs-CZ" sz="1800" dirty="0" smtClean="0">
              <a:latin typeface="Century Gothic" panose="020B0502020202020204" pitchFamily="34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											</a:t>
            </a:r>
            <a:r>
              <a:rPr lang="cs-CZ" sz="1800" dirty="0" smtClean="0">
                <a:sym typeface="Symbol"/>
              </a:rPr>
              <a:t>Výnos</a:t>
            </a:r>
            <a:r>
              <a:rPr lang="cs-CZ" sz="1800" dirty="0">
                <a:sym typeface="Symbol"/>
              </a:rPr>
              <a:t>: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2</a:t>
            </a:r>
          </a:p>
          <a:p>
            <a:pPr>
              <a:spcBef>
                <a:spcPts val="0"/>
              </a:spcBef>
            </a:pPr>
            <a:endParaRPr lang="cs-CZ" sz="1800" dirty="0" smtClean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Máte tedy již jasno o rozloze S – měl rozlohu 0-6-5-2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Stahujete dále piky a dáváte pozor na odhozy S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789654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0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97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*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**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***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349860" y="298408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2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8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8136904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J 5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6 5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7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6 5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4 3 2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 K 10 8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6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cs-CZ" sz="1800" dirty="0" smtClean="0">
                <a:sym typeface="Symbol"/>
              </a:rPr>
              <a:t>		 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9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6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8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 Q 7					 A 8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 10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K Q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-					</a:t>
            </a:r>
            <a:r>
              <a:rPr lang="cs-CZ" sz="1400" dirty="0" smtClean="0">
                <a:sym typeface="Symbol"/>
              </a:rPr>
              <a:t>*1 eso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 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K Q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J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5 4</a:t>
            </a:r>
            <a:r>
              <a:rPr lang="cs-CZ" sz="1800" dirty="0" smtClean="0">
                <a:sym typeface="Symbol"/>
              </a:rPr>
              <a:t>		</a:t>
            </a:r>
            <a:r>
              <a:rPr lang="cs-CZ" sz="1400" dirty="0" smtClean="0">
                <a:sym typeface="Symbol"/>
              </a:rPr>
              <a:t>** dotaz na dámu trumf.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J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cs-CZ" sz="1800" dirty="0">
                <a:sym typeface="Symbol"/>
              </a:rPr>
              <a:t>			</a:t>
            </a:r>
            <a:r>
              <a:rPr lang="cs-CZ" sz="1400" dirty="0" smtClean="0">
                <a:sym typeface="Symbol"/>
              </a:rPr>
              <a:t>*** mám Q + K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J 9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Závazek </a:t>
            </a:r>
            <a:r>
              <a:rPr lang="cs-CZ" sz="1800" dirty="0">
                <a:sym typeface="Symbol"/>
              </a:rPr>
              <a:t>6 (W</a:t>
            </a:r>
            <a:r>
              <a:rPr lang="cs-CZ" sz="1800" dirty="0" smtClean="0">
                <a:sym typeface="Symbol"/>
              </a:rPr>
              <a:t>)			</a:t>
            </a:r>
            <a:endParaRPr lang="cs-CZ" sz="1800" dirty="0" smtClean="0">
              <a:latin typeface="Century Gothic" panose="020B0502020202020204" pitchFamily="34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											</a:t>
            </a:r>
            <a:r>
              <a:rPr lang="cs-CZ" sz="1800" dirty="0" smtClean="0">
                <a:sym typeface="Symbol"/>
              </a:rPr>
              <a:t>Výnos</a:t>
            </a:r>
            <a:r>
              <a:rPr lang="cs-CZ" sz="1800" dirty="0">
                <a:sym typeface="Symbol"/>
              </a:rPr>
              <a:t>: </a:t>
            </a:r>
            <a:r>
              <a:rPr lang="cs-CZ" sz="1800" dirty="0">
                <a:latin typeface="Century Gothic" panose="020B0502020202020204" pitchFamily="34" charset="0"/>
                <a:sym typeface="Symbol"/>
              </a:rPr>
              <a:t>2</a:t>
            </a:r>
          </a:p>
          <a:p>
            <a:pPr>
              <a:spcBef>
                <a:spcPts val="0"/>
              </a:spcBef>
            </a:pPr>
            <a:endParaRPr lang="cs-CZ" sz="1800" dirty="0" smtClean="0">
              <a:latin typeface="Century Gothic" panose="020B0502020202020204" pitchFamily="34" charset="0"/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Máte tedy již jasno o rozloze S – měl rozlohu 0-6-5-2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Stahujete dále piky a dáváte pozor na odhozy S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Hrajete poslední pik, ze stolu shazujete srdce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latin typeface="Century Gothic" panose="020B0502020202020204" pitchFamily="34" charset="0"/>
                <a:sym typeface="Symbol"/>
              </a:rPr>
              <a:t>Pokud si S </a:t>
            </a:r>
            <a:r>
              <a:rPr lang="cs-CZ" sz="1600" dirty="0" err="1" smtClean="0">
                <a:latin typeface="Century Gothic" panose="020B0502020202020204" pitchFamily="34" charset="0"/>
                <a:sym typeface="Symbol"/>
              </a:rPr>
              <a:t>osingluje</a:t>
            </a:r>
            <a:r>
              <a:rPr lang="cs-CZ" sz="1600" dirty="0">
                <a:latin typeface="Century Gothic" panose="020B0502020202020204" pitchFamily="34" charset="0"/>
                <a:sym typeface="Symbol"/>
              </a:rPr>
              <a:t> </a:t>
            </a:r>
            <a:r>
              <a:rPr lang="cs-CZ" sz="1600" dirty="0" smtClean="0">
                <a:latin typeface="Century Gothic" panose="020B0502020202020204" pitchFamily="34" charset="0"/>
                <a:sym typeface="Symbol"/>
              </a:rPr>
              <a:t>krále kárového, uhrajete dva kárové zdvihy na A </a:t>
            </a:r>
            <a:r>
              <a:rPr lang="cs-CZ" sz="1600" dirty="0" err="1" smtClean="0">
                <a:latin typeface="Century Gothic" panose="020B0502020202020204" pitchFamily="34" charset="0"/>
                <a:sym typeface="Symbol"/>
              </a:rPr>
              <a:t>a</a:t>
            </a:r>
            <a:r>
              <a:rPr lang="cs-CZ" sz="1600" dirty="0" smtClean="0">
                <a:latin typeface="Century Gothic" panose="020B0502020202020204" pitchFamily="34" charset="0"/>
                <a:sym typeface="Symbol"/>
              </a:rPr>
              <a:t> Q</a:t>
            </a:r>
          </a:p>
          <a:p>
            <a:pPr lvl="1">
              <a:spcBef>
                <a:spcPts val="0"/>
              </a:spcBef>
            </a:pPr>
            <a:r>
              <a:rPr lang="cs-CZ" sz="1600" dirty="0" smtClean="0">
                <a:latin typeface="Century Gothic" panose="020B0502020202020204" pitchFamily="34" charset="0"/>
                <a:sym typeface="Symbol"/>
              </a:rPr>
              <a:t>Pokud si S </a:t>
            </a:r>
            <a:r>
              <a:rPr lang="cs-CZ" sz="1600" dirty="0" err="1" smtClean="0">
                <a:latin typeface="Century Gothic" panose="020B0502020202020204" pitchFamily="34" charset="0"/>
                <a:sym typeface="Symbol"/>
              </a:rPr>
              <a:t>osingluje</a:t>
            </a:r>
            <a:r>
              <a:rPr lang="cs-CZ" sz="1600" dirty="0" smtClean="0">
                <a:latin typeface="Century Gothic" panose="020B0502020202020204" pitchFamily="34" charset="0"/>
                <a:sym typeface="Symbol"/>
              </a:rPr>
              <a:t> srdcovou figuru, vpustíte ho srdcí a bude vám muset zahrát od kárového krále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293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618395"/>
              </p:ext>
            </p:extLst>
          </p:nvPr>
        </p:nvGraphicFramePr>
        <p:xfrm>
          <a:off x="5796136" y="1739066"/>
          <a:ext cx="2759968" cy="1828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0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97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sym typeface="Symbol"/>
                        </a:rPr>
                        <a:t>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dirty="0" smtClean="0">
                          <a:sym typeface="Symbol"/>
                        </a:rPr>
                        <a:t>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*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r>
                        <a:rPr lang="cs-CZ" dirty="0" smtClean="0">
                          <a:sym typeface="Symbol"/>
                        </a:rPr>
                        <a:t>**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***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r>
                        <a:rPr lang="cs-CZ" dirty="0" smtClean="0">
                          <a:sym typeface="Symbol"/>
                        </a:rPr>
                        <a:t>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349860" y="2984086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39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8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44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1988840"/>
            <a:ext cx="7416824" cy="42473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Post mortem:</a:t>
            </a:r>
          </a:p>
          <a:p>
            <a:endParaRPr lang="cs-CZ" sz="20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err="1" smtClean="0"/>
              <a:t>Skvíz</a:t>
            </a:r>
            <a:r>
              <a:rPr lang="cs-CZ" sz="2000" dirty="0" smtClean="0"/>
              <a:t> bez zarovnání počtu je poměrně častým typem </a:t>
            </a:r>
            <a:r>
              <a:rPr lang="cs-CZ" sz="2000" dirty="0" err="1" smtClean="0"/>
              <a:t>skvízu</a:t>
            </a:r>
            <a:r>
              <a:rPr lang="cs-CZ" sz="2000" dirty="0" smtClean="0"/>
              <a:t>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smtClean="0"/>
              <a:t>V některých rozdání se zahrání </a:t>
            </a:r>
            <a:r>
              <a:rPr lang="cs-CZ" sz="2000" dirty="0" err="1" smtClean="0"/>
              <a:t>skvízu</a:t>
            </a:r>
            <a:r>
              <a:rPr lang="cs-CZ" sz="2000" dirty="0" smtClean="0"/>
              <a:t> nabízí, ale nemůžete zarovnat počet na běžný </a:t>
            </a:r>
            <a:r>
              <a:rPr lang="cs-CZ" sz="2000" dirty="0" err="1" smtClean="0"/>
              <a:t>skvíz</a:t>
            </a:r>
            <a:r>
              <a:rPr lang="cs-CZ" sz="2000" dirty="0" smtClean="0"/>
              <a:t> např. proto, že by si obrana dala snap.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err="1" smtClean="0"/>
              <a:t>Skvíz</a:t>
            </a:r>
            <a:r>
              <a:rPr lang="cs-CZ" sz="2000" dirty="0" smtClean="0"/>
              <a:t> bez zarovnání počtu je obvykle spojen s </a:t>
            </a:r>
            <a:r>
              <a:rPr lang="cs-CZ" sz="2000" dirty="0" err="1" smtClean="0"/>
              <a:t>vpustkou</a:t>
            </a:r>
            <a:r>
              <a:rPr lang="cs-CZ" sz="2000" dirty="0" smtClean="0"/>
              <a:t> proti hráči, který je </a:t>
            </a:r>
            <a:r>
              <a:rPr lang="cs-CZ" sz="2000" dirty="0" err="1" smtClean="0"/>
              <a:t>skvízován</a:t>
            </a:r>
            <a:r>
              <a:rPr lang="cs-CZ" sz="2000" dirty="0" smtClean="0"/>
              <a:t>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smtClean="0"/>
              <a:t>V tomto typu </a:t>
            </a:r>
            <a:r>
              <a:rPr lang="cs-CZ" sz="2000" dirty="0" err="1" smtClean="0"/>
              <a:t>skvízu</a:t>
            </a:r>
            <a:r>
              <a:rPr lang="cs-CZ" sz="2000" dirty="0" smtClean="0"/>
              <a:t> musíte obvykle dobře počítat karty ve dvou </a:t>
            </a:r>
            <a:r>
              <a:rPr lang="cs-CZ" sz="2000" dirty="0" err="1" smtClean="0"/>
              <a:t>skvízových</a:t>
            </a:r>
            <a:r>
              <a:rPr lang="cs-CZ" sz="2000" dirty="0" smtClean="0"/>
              <a:t> barvách, abyste v koncovce zahráli správně.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28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1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J</a:t>
            </a:r>
            <a:r>
              <a:rPr lang="cs-CZ" sz="1800" dirty="0" smtClean="0">
                <a:sym typeface="Symbol"/>
              </a:rPr>
              <a:t> 10 9 7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 K J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K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10 7 3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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4 3			 	 A K 5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Q 3</a:t>
            </a:r>
            <a:r>
              <a:rPr lang="cs-CZ" sz="1800" dirty="0" smtClean="0">
                <a:sym typeface="Symbol"/>
              </a:rPr>
              <a:t>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9 8 7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 A Q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5</a:t>
            </a:r>
            <a:r>
              <a:rPr lang="cs-CZ" sz="1800" dirty="0" smtClean="0">
                <a:sym typeface="Symbol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4 2</a:t>
            </a:r>
            <a:r>
              <a:rPr lang="cs-CZ" sz="1800" dirty="0" smtClean="0">
                <a:sym typeface="Symbol"/>
              </a:rPr>
              <a:t>			 J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A 6 2</a:t>
            </a:r>
            <a:r>
              <a:rPr lang="cs-CZ" sz="1800" dirty="0" smtClean="0">
                <a:sym typeface="Symbol"/>
              </a:rPr>
              <a:t>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K Q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J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 5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8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6</a:t>
            </a:r>
            <a:r>
              <a:rPr lang="cs-CZ" sz="1800" dirty="0" smtClean="0">
                <a:sym typeface="Symbo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6 5 4 2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10 9 6 </a:t>
            </a:r>
            <a:r>
              <a:rPr lang="cs-CZ" sz="1800" dirty="0" smtClean="0">
                <a:solidFill>
                  <a:srgbClr val="FFFF00"/>
                </a:solidFill>
                <a:sym typeface="Symbol"/>
              </a:rPr>
              <a:t>3</a:t>
            </a:r>
            <a:r>
              <a:rPr lang="cs-CZ" sz="1800" dirty="0" smtClean="0">
                <a:sym typeface="Symbol"/>
              </a:rPr>
              <a:t>	</a:t>
            </a:r>
            <a:r>
              <a:rPr lang="cs-CZ" sz="1800" dirty="0">
                <a:sym typeface="Symbol"/>
              </a:rPr>
              <a:t>		Závazek </a:t>
            </a:r>
            <a:r>
              <a:rPr lang="cs-CZ" sz="1800" dirty="0" smtClean="0">
                <a:sym typeface="Symbol"/>
              </a:rPr>
              <a:t>3NT </a:t>
            </a:r>
            <a:r>
              <a:rPr lang="cs-CZ" sz="1800" dirty="0">
                <a:sym typeface="Symbol"/>
              </a:rPr>
              <a:t>(W)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FF0000"/>
                </a:solidFill>
                <a:sym typeface="Symbol"/>
              </a:rPr>
              <a:t>9 8 4</a:t>
            </a:r>
            <a:r>
              <a:rPr lang="cs-CZ" sz="1800" dirty="0" smtClean="0">
                <a:sym typeface="Symbol"/>
              </a:rPr>
              <a:t>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/>
              </a:rPr>
              <a:t></a:t>
            </a:r>
            <a:r>
              <a:rPr lang="cs-CZ" sz="1800" dirty="0" smtClean="0">
                <a:sym typeface="Symbol"/>
              </a:rPr>
              <a:t>K</a:t>
            </a:r>
            <a:endParaRPr lang="cs-CZ" sz="1800" dirty="0">
              <a:sym typeface="Symbol"/>
            </a:endParaRPr>
          </a:p>
          <a:p>
            <a:pPr>
              <a:spcBef>
                <a:spcPts val="0"/>
              </a:spcBef>
            </a:pPr>
            <a:endParaRPr lang="cs-CZ" sz="1800" dirty="0" smtClean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N si na trefy bude muset </a:t>
            </a:r>
            <a:r>
              <a:rPr lang="cs-CZ" sz="1800" dirty="0" err="1" smtClean="0">
                <a:sym typeface="Symbol"/>
              </a:rPr>
              <a:t>osinglovat</a:t>
            </a:r>
            <a:r>
              <a:rPr lang="cs-CZ" sz="1800" dirty="0" smtClean="0">
                <a:sym typeface="Symbol"/>
              </a:rPr>
              <a:t> kárového krále nebo zahodit pik od čtyřlistu – dohrajete na piky</a:t>
            </a:r>
            <a:endParaRPr lang="cs-CZ" sz="1600" dirty="0" smtClean="0">
              <a:sym typeface="Symbol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cs-CZ" sz="1400" dirty="0" smtClean="0">
              <a:sym typeface="Symbo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991" y="2528900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268851"/>
              </p:ext>
            </p:extLst>
          </p:nvPr>
        </p:nvGraphicFramePr>
        <p:xfrm>
          <a:off x="5796136" y="1739066"/>
          <a:ext cx="2759968" cy="1097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r>
                        <a:rPr lang="cs-CZ" dirty="0" smtClean="0">
                          <a:sym typeface="Symbol"/>
                        </a:rPr>
                        <a:t>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dbl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578007" y="242088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0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1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6</a:t>
            </a:fld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1988840"/>
            <a:ext cx="7416824" cy="27084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Post mortem:</a:t>
            </a:r>
          </a:p>
          <a:p>
            <a:endParaRPr lang="cs-CZ" sz="20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smtClean="0"/>
              <a:t>Pokud se expert rozhoduje, zda zahraje impas nebo </a:t>
            </a:r>
            <a:r>
              <a:rPr lang="cs-CZ" sz="2000" dirty="0" err="1" smtClean="0"/>
              <a:t>skvíz</a:t>
            </a:r>
            <a:r>
              <a:rPr lang="cs-CZ" sz="2000" dirty="0" smtClean="0"/>
              <a:t>, pak pokud nemá jinou indikaci, často se rozhodne pro </a:t>
            </a:r>
            <a:r>
              <a:rPr lang="cs-CZ" sz="2000" dirty="0" err="1" smtClean="0"/>
              <a:t>skvíz</a:t>
            </a:r>
            <a:r>
              <a:rPr lang="cs-CZ" sz="2000" dirty="0" smtClean="0"/>
              <a:t>, neboť je to „</a:t>
            </a:r>
            <a:r>
              <a:rPr lang="cs-CZ" sz="2000" dirty="0" err="1" smtClean="0"/>
              <a:t>expertnější</a:t>
            </a:r>
            <a:r>
              <a:rPr lang="cs-CZ" sz="2000" dirty="0" smtClean="0"/>
              <a:t>“ zahrání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dirty="0" smtClean="0"/>
              <a:t>V tomto rozdání byla situace jasná – z dražby vyplývalo, že impas sedět nemůže, zahrání na </a:t>
            </a:r>
            <a:r>
              <a:rPr lang="cs-CZ" sz="2000" dirty="0" err="1" smtClean="0"/>
              <a:t>skvíz</a:t>
            </a:r>
            <a:r>
              <a:rPr lang="cs-CZ" sz="2000" dirty="0" smtClean="0"/>
              <a:t> byla tedy „jasná volba“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8607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10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K 6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K J 6 4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 ?			 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 ?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6 4 3 			* 6+ </a:t>
            </a:r>
            <a:r>
              <a:rPr lang="cs-CZ" sz="1800" dirty="0" err="1" smtClean="0">
                <a:sym typeface="Symbol"/>
              </a:rPr>
              <a:t>piků</a:t>
            </a:r>
            <a:r>
              <a:rPr lang="cs-CZ" sz="1800" dirty="0" smtClean="0">
                <a:sym typeface="Symbol"/>
              </a:rPr>
              <a:t> blok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J 9 2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9 5 3 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3NT (N)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Q 7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♣10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E se prozřetelně vyhnul pikovému výnosu, vynesl trefovou desítku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Spočítejte si rychlé zdvihy: máte jich sedm, osmý bez problémů vypracujete v pikách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Jakou máte šanci na devátý zdvih?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sym typeface="Symbol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92214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latin typeface="Century Gothic" panose="020B0502020202020204" pitchFamily="34" charset="0"/>
                        </a:rPr>
                        <a:t>♠*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934444" y="287975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41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8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10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A K 6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K J 6 4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 ?			 	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 ?				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 ?				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 ?				 ?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6 4 3 			* 6+ </a:t>
            </a:r>
            <a:r>
              <a:rPr lang="cs-CZ" sz="1800" dirty="0" err="1" smtClean="0">
                <a:sym typeface="Symbol"/>
              </a:rPr>
              <a:t>piků</a:t>
            </a:r>
            <a:r>
              <a:rPr lang="cs-CZ" sz="1800" dirty="0" smtClean="0">
                <a:sym typeface="Symbol"/>
              </a:rPr>
              <a:t> blok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J 9 2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9 5 3 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3NT (N)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A Q 7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♣10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Jedna malá šance je dělení kár 3-3, ta ale vzhledem k zahájení E blokem a výnosu trefovému je velmi malá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Lepší šancí je pokusit se udělat dva pikové zdvihy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Z licitace je zřejmé, že všechny zbývající piky má E, pokud by se vám podařilo dostat ho do nuceného výnosu, bude vám muset zadat druhý pikový zdvih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92214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latin typeface="Century Gothic" panose="020B0502020202020204" pitchFamily="34" charset="0"/>
                        </a:rPr>
                        <a:t>♠*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934444" y="287975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6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32874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5239418" cy="1392106"/>
          </a:xfrm>
        </p:spPr>
        <p:txBody>
          <a:bodyPr/>
          <a:lstStyle/>
          <a:p>
            <a:r>
              <a:rPr lang="cs-CZ" sz="3600" dirty="0" smtClean="0"/>
              <a:t>Rozdání 2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PRABRA - Kurz pro pokročilé - (c) V.Nulíček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C5740CC-B172-49EC-9B7D-6959C42B47DD}" type="slidenum">
              <a:rPr lang="cs-CZ" smtClean="0"/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9796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			 Q 10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A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A</a:t>
            </a:r>
            <a:r>
              <a:rPr lang="cs-CZ" sz="1800" dirty="0" smtClean="0">
                <a:sym typeface="Symbol"/>
              </a:rPr>
              <a:t> K 6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4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K J 6 4</a:t>
            </a:r>
            <a:r>
              <a:rPr lang="cs-CZ" sz="1800" dirty="0" smtClean="0">
                <a:sym typeface="Symbo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 -				 	 A J 9 8 5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 K 10 8 7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6 3</a:t>
            </a:r>
            <a:r>
              <a:rPr lang="cs-CZ" sz="1800" dirty="0" smtClean="0">
                <a:sym typeface="Symbol"/>
              </a:rPr>
              <a:t>		 Q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sym typeface="Symbol"/>
              </a:rPr>
              <a:t>			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Q</a:t>
            </a:r>
            <a:r>
              <a:rPr lang="cs-CZ" sz="1800" dirty="0" smtClean="0">
                <a:sym typeface="Symbol"/>
              </a:rPr>
              <a:t> J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10</a:t>
            </a:r>
            <a:r>
              <a:rPr lang="cs-CZ" sz="1800" dirty="0" smtClean="0">
                <a:sym typeface="Symbol"/>
              </a:rPr>
              <a:t> 7 2			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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5 2</a:t>
            </a:r>
            <a:r>
              <a:rPr lang="cs-CZ" sz="1800" dirty="0" smtClean="0">
                <a:sym typeface="Symbol"/>
              </a:rPr>
              <a:t>				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10 9 8 3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					</a:t>
            </a:r>
            <a:r>
              <a:rPr lang="cs-CZ" sz="1800" dirty="0" smtClean="0">
                <a:sym typeface="Symbol"/>
              </a:rPr>
              <a:t> K 6 4 3 			* 6+ </a:t>
            </a:r>
            <a:r>
              <a:rPr lang="cs-CZ" sz="1800" dirty="0" err="1" smtClean="0">
                <a:sym typeface="Symbol"/>
              </a:rPr>
              <a:t>piků</a:t>
            </a:r>
            <a:r>
              <a:rPr lang="cs-CZ" sz="1800" dirty="0" smtClean="0">
                <a:sym typeface="Symbol"/>
              </a:rPr>
              <a:t> blok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 J 9 2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 9 5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cs-CZ" sz="1800" dirty="0" smtClean="0">
                <a:sym typeface="Symbol"/>
              </a:rPr>
              <a:t> 	</a:t>
            </a:r>
            <a:r>
              <a:rPr lang="cs-CZ" sz="1800" dirty="0">
                <a:sym typeface="Symbol"/>
              </a:rPr>
              <a:t>			Závazek </a:t>
            </a:r>
            <a:r>
              <a:rPr lang="cs-CZ" sz="1800" dirty="0" smtClean="0">
                <a:sym typeface="Symbol"/>
              </a:rPr>
              <a:t>3NT (N)</a:t>
            </a:r>
            <a:endParaRPr lang="cs-CZ" sz="1800" dirty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sym typeface="Symbol"/>
              </a:rPr>
              <a:t>	</a:t>
            </a:r>
            <a:r>
              <a:rPr lang="cs-CZ" sz="1800" dirty="0" smtClean="0">
                <a:sym typeface="Symbol"/>
              </a:rPr>
              <a:t>					 </a:t>
            </a:r>
            <a:r>
              <a:rPr lang="cs-CZ" sz="1800" dirty="0" smtClean="0">
                <a:solidFill>
                  <a:srgbClr val="C00000"/>
                </a:solidFill>
                <a:sym typeface="Symbol"/>
              </a:rPr>
              <a:t>A Q 7</a:t>
            </a:r>
            <a:r>
              <a:rPr lang="cs-CZ" sz="1800" dirty="0" smtClean="0">
                <a:sym typeface="Symbol"/>
              </a:rPr>
              <a:t>				</a:t>
            </a:r>
            <a:r>
              <a:rPr lang="cs-CZ" sz="1800" dirty="0">
                <a:sym typeface="Symbol"/>
              </a:rPr>
              <a:t>Výnos: </a:t>
            </a:r>
            <a:r>
              <a:rPr lang="cs-CZ" sz="1800" dirty="0" smtClean="0">
                <a:latin typeface="Century Gothic" panose="020B0502020202020204" pitchFamily="34" charset="0"/>
                <a:sym typeface="Symbol" panose="05050102010706020507" pitchFamily="18" charset="2"/>
              </a:rPr>
              <a:t>♣10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>
              <a:latin typeface="Century Gothic" panose="020B0502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Odehrajte čtyři trefové zdvihy – zjistíte, že E měl </a:t>
            </a:r>
            <a:r>
              <a:rPr lang="cs-CZ" sz="1800" dirty="0" err="1" smtClean="0">
                <a:sym typeface="Symbol"/>
              </a:rPr>
              <a:t>čtyřlist</a:t>
            </a:r>
            <a:r>
              <a:rPr lang="cs-CZ" sz="1800" dirty="0" smtClean="0">
                <a:sym typeface="Symbol"/>
              </a:rPr>
              <a:t> trefový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Z toho plyne, že kromě </a:t>
            </a:r>
            <a:r>
              <a:rPr lang="cs-CZ" sz="1800" dirty="0" err="1" smtClean="0">
                <a:sym typeface="Symbol"/>
              </a:rPr>
              <a:t>piků</a:t>
            </a:r>
            <a:r>
              <a:rPr lang="cs-CZ" sz="1800" dirty="0" smtClean="0">
                <a:sym typeface="Symbol"/>
              </a:rPr>
              <a:t> a </a:t>
            </a:r>
            <a:r>
              <a:rPr lang="cs-CZ" sz="1800" dirty="0" err="1" smtClean="0">
                <a:sym typeface="Symbol"/>
              </a:rPr>
              <a:t>trefů</a:t>
            </a:r>
            <a:r>
              <a:rPr lang="cs-CZ" sz="1800" dirty="0" smtClean="0">
                <a:sym typeface="Symbol"/>
              </a:rPr>
              <a:t> má jen tři červené karty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Nyní je potřeba mu odebrat odchody v kárech a srdcích</a:t>
            </a:r>
          </a:p>
          <a:p>
            <a:pPr>
              <a:spcBef>
                <a:spcPts val="0"/>
              </a:spcBef>
            </a:pPr>
            <a:r>
              <a:rPr lang="cs-CZ" sz="1800" dirty="0" smtClean="0">
                <a:sym typeface="Symbol"/>
              </a:rPr>
              <a:t>Zahrajte malé káro – E přidá osmu, W bere zdvih na desítku a vrací dámu károvou – berete esem, E odhazuje malý pik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92214"/>
              </p:ext>
            </p:extLst>
          </p:nvPr>
        </p:nvGraphicFramePr>
        <p:xfrm>
          <a:off x="5796136" y="1739066"/>
          <a:ext cx="2759968" cy="146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9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9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r>
                        <a:rPr lang="cs-CZ" dirty="0" smtClean="0">
                          <a:latin typeface="Century Gothic" panose="020B0502020202020204" pitchFamily="34" charset="0"/>
                        </a:rPr>
                        <a:t>♠*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98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Ovál 7"/>
          <p:cNvSpPr/>
          <p:nvPr/>
        </p:nvSpPr>
        <p:spPr>
          <a:xfrm>
            <a:off x="3934444" y="2879758"/>
            <a:ext cx="3600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644008" y="99230"/>
            <a:ext cx="3122423" cy="233426"/>
          </a:xfrm>
        </p:spPr>
        <p:txBody>
          <a:bodyPr/>
          <a:lstStyle/>
          <a:p>
            <a:r>
              <a:rPr lang="cs-CZ" dirty="0" err="1" smtClean="0"/>
              <a:t>Sehrávkové</a:t>
            </a:r>
            <a:r>
              <a:rPr lang="cs-CZ" dirty="0" smtClean="0"/>
              <a:t> a obranné problémy - mix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27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6676</TotalTime>
  <Words>2072</Words>
  <Application>Microsoft Office PowerPoint</Application>
  <PresentationFormat>Předvádění na obrazovce (4:3)</PresentationFormat>
  <Paragraphs>1266</Paragraphs>
  <Slides>44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Ion</vt:lpstr>
      <vt:lpstr>Sehrávkové a obranné problémy 3.část</vt:lpstr>
      <vt:lpstr>Rozdání 1</vt:lpstr>
      <vt:lpstr>Rozdání 1</vt:lpstr>
      <vt:lpstr>Rozdání 1</vt:lpstr>
      <vt:lpstr>Rozdání 1</vt:lpstr>
      <vt:lpstr>Rozdání 1</vt:lpstr>
      <vt:lpstr>Rozdání 2</vt:lpstr>
      <vt:lpstr>Rozdání 2</vt:lpstr>
      <vt:lpstr>Rozdání 2</vt:lpstr>
      <vt:lpstr>Rozdání 2</vt:lpstr>
      <vt:lpstr>Rozdání 2</vt:lpstr>
      <vt:lpstr>Rozdání 2</vt:lpstr>
      <vt:lpstr>Rozdání 3</vt:lpstr>
      <vt:lpstr>Rozdání 3</vt:lpstr>
      <vt:lpstr>Rozdání 3</vt:lpstr>
      <vt:lpstr>Rozdání 3</vt:lpstr>
      <vt:lpstr>Rozdání 3</vt:lpstr>
      <vt:lpstr>Rozdání 4</vt:lpstr>
      <vt:lpstr>Rozdání 4</vt:lpstr>
      <vt:lpstr>Rozdání 4</vt:lpstr>
      <vt:lpstr>Rozdání 4</vt:lpstr>
      <vt:lpstr>Rozdání 4</vt:lpstr>
      <vt:lpstr>Rozdání 5</vt:lpstr>
      <vt:lpstr>Rozdání 5</vt:lpstr>
      <vt:lpstr>Rozdání 5</vt:lpstr>
      <vt:lpstr>Rozdání 5</vt:lpstr>
      <vt:lpstr>Rozdání 5</vt:lpstr>
      <vt:lpstr>Rozdání 6</vt:lpstr>
      <vt:lpstr>Rozdání 6</vt:lpstr>
      <vt:lpstr>Rozdání 6</vt:lpstr>
      <vt:lpstr>Rozdání 6</vt:lpstr>
      <vt:lpstr>Rozdání 6</vt:lpstr>
      <vt:lpstr>Rozdání 6</vt:lpstr>
      <vt:lpstr>Rozdání 7</vt:lpstr>
      <vt:lpstr>Rozdání 7</vt:lpstr>
      <vt:lpstr>Rozdání 7</vt:lpstr>
      <vt:lpstr>Rozdání 7</vt:lpstr>
      <vt:lpstr>Rozdání 7</vt:lpstr>
      <vt:lpstr>Rozdání 8</vt:lpstr>
      <vt:lpstr>Rozdání 8</vt:lpstr>
      <vt:lpstr>Rozdání 8</vt:lpstr>
      <vt:lpstr>Rozdání 8</vt:lpstr>
      <vt:lpstr>Rozdání 8</vt:lpstr>
      <vt:lpstr>Rozdání 8</vt:lpstr>
    </vt:vector>
  </TitlesOfParts>
  <Company>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 and Endplay</dc:title>
  <dc:creator>Vladimir Nulicek,,,,</dc:creator>
  <cp:lastModifiedBy>Vladimír Nulíček</cp:lastModifiedBy>
  <cp:revision>275</cp:revision>
  <cp:lastPrinted>2019-07-04T12:49:12Z</cp:lastPrinted>
  <dcterms:created xsi:type="dcterms:W3CDTF">2018-06-21T07:19:45Z</dcterms:created>
  <dcterms:modified xsi:type="dcterms:W3CDTF">2019-12-10T09:22:05Z</dcterms:modified>
</cp:coreProperties>
</file>